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329" r:id="rId3"/>
    <p:sldId id="274" r:id="rId4"/>
    <p:sldId id="328" r:id="rId5"/>
    <p:sldId id="330" r:id="rId6"/>
    <p:sldId id="342" r:id="rId7"/>
    <p:sldId id="332" r:id="rId8"/>
    <p:sldId id="327" r:id="rId9"/>
    <p:sldId id="275" r:id="rId10"/>
    <p:sldId id="299" r:id="rId11"/>
    <p:sldId id="300" r:id="rId12"/>
    <p:sldId id="351" r:id="rId13"/>
    <p:sldId id="325" r:id="rId14"/>
    <p:sldId id="311" r:id="rId15"/>
    <p:sldId id="314" r:id="rId16"/>
    <p:sldId id="313" r:id="rId17"/>
    <p:sldId id="315" r:id="rId18"/>
    <p:sldId id="316" r:id="rId19"/>
    <p:sldId id="343" r:id="rId20"/>
    <p:sldId id="344" r:id="rId21"/>
    <p:sldId id="317" r:id="rId22"/>
    <p:sldId id="318" r:id="rId23"/>
    <p:sldId id="319" r:id="rId24"/>
    <p:sldId id="349" r:id="rId25"/>
    <p:sldId id="333" r:id="rId26"/>
    <p:sldId id="334" r:id="rId27"/>
    <p:sldId id="336" r:id="rId28"/>
    <p:sldId id="337" r:id="rId29"/>
    <p:sldId id="339" r:id="rId30"/>
    <p:sldId id="341" r:id="rId31"/>
    <p:sldId id="259" r:id="rId32"/>
    <p:sldId id="261" r:id="rId33"/>
    <p:sldId id="272" r:id="rId34"/>
    <p:sldId id="353" r:id="rId35"/>
    <p:sldId id="322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567" autoAdjust="0"/>
  </p:normalViewPr>
  <p:slideViewPr>
    <p:cSldViewPr>
      <p:cViewPr>
        <p:scale>
          <a:sx n="69" d="100"/>
          <a:sy n="69" d="100"/>
        </p:scale>
        <p:origin x="-36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28ED4-7F0E-465E-B689-5BE66A5950C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20B5-0BBE-480C-A1E2-BD1C08C422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65EF68-70BA-4B44-A18A-F9AC7C134C1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E14F83-B3BD-4359-BB94-F29F5D41DC5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38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03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89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6" descr="PPT_cover.jpg"/>
          <p:cNvSpPr>
            <a:spLocks noChangeAspect="1"/>
          </p:cNvSpPr>
          <p:nvPr userDrawn="1"/>
        </p:nvSpPr>
        <p:spPr bwMode="auto">
          <a:xfrm>
            <a:off x="-160338" y="-242888"/>
            <a:ext cx="948531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3818"/>
            <a:ext cx="7416824" cy="7249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989138"/>
            <a:ext cx="7416824" cy="71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55576" y="1268760"/>
            <a:ext cx="7416824" cy="72037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438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1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63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1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63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4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1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4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2F9-820B-4A7F-BAA9-682CC47EA280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26.11.2014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C599-D65B-41F0-8F8E-0E133010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1340768"/>
            <a:ext cx="8821404" cy="172819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AT" altLang="de-DE" sz="4400" b="1" dirty="0" smtClean="0">
                <a:solidFill>
                  <a:schemeClr val="tx1"/>
                </a:solidFill>
                <a:ea typeface="ＭＳ Ｐゴシック" pitchFamily="34" charset="-128"/>
              </a:rPr>
              <a:t>Wohin geht es mit dem Multiplen  </a:t>
            </a:r>
            <a:r>
              <a:rPr lang="de-AT" altLang="de-DE" sz="4400" b="1" dirty="0" err="1" smtClean="0">
                <a:solidFill>
                  <a:schemeClr val="tx1"/>
                </a:solidFill>
                <a:ea typeface="ＭＳ Ｐゴシック" pitchFamily="34" charset="-128"/>
              </a:rPr>
              <a:t>Myelom</a:t>
            </a:r>
            <a:r>
              <a:rPr lang="de-AT" altLang="de-DE" sz="4400" b="1" dirty="0" smtClean="0">
                <a:solidFill>
                  <a:schemeClr val="tx1"/>
                </a:solidFill>
                <a:ea typeface="ＭＳ Ｐゴシック" pitchFamily="34" charset="-128"/>
              </a:rPr>
              <a:t>? – ein Ausblick</a:t>
            </a:r>
          </a:p>
          <a:p>
            <a:pPr marL="0" indent="0" algn="ctr">
              <a:buFont typeface="Arial" pitchFamily="34" charset="0"/>
              <a:buNone/>
            </a:pPr>
            <a:endParaRPr lang="en-GB" altLang="de-DE" sz="4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96868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71" y="3249457"/>
            <a:ext cx="53083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9054"/>
            <a:ext cx="2241798" cy="15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1" y="4905641"/>
            <a:ext cx="221171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27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err="1" smtClean="0"/>
              <a:t>Neue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Substanzen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verbessern</a:t>
            </a:r>
            <a:r>
              <a:rPr lang="en-US" sz="3600" b="1" dirty="0" smtClean="0"/>
              <a:t> das </a:t>
            </a:r>
            <a:r>
              <a:rPr lang="en-US" sz="3600" b="1" dirty="0" err="1" smtClean="0"/>
              <a:t>Überleben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3" y="1840652"/>
            <a:ext cx="8020050" cy="43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5735" y="6319206"/>
            <a:ext cx="40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Kumar  SK, et al. ASH 2012. Abstract 3972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8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err="1" smtClean="0"/>
              <a:t>Paradigmenwechsel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in der </a:t>
            </a:r>
            <a:r>
              <a:rPr lang="en-US" sz="3600" b="1" dirty="0" err="1" smtClean="0"/>
              <a:t>Myelomtherapie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136904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6160951"/>
            <a:ext cx="276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Meletios </a:t>
            </a:r>
            <a:r>
              <a:rPr lang="de-AT" dirty="0" err="1" smtClean="0"/>
              <a:t>Dimopoulos</a:t>
            </a:r>
            <a:r>
              <a:rPr lang="de-AT" dirty="0" smtClean="0"/>
              <a:t> 2013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248472" cy="9941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err="1" smtClean="0"/>
              <a:t>Ixazomib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23528" y="1196752"/>
            <a:ext cx="8352928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sz="2400" dirty="0"/>
              <a:t>O</a:t>
            </a:r>
            <a:r>
              <a:rPr lang="de-DE" sz="2400" dirty="0" smtClean="0"/>
              <a:t>raler </a:t>
            </a:r>
            <a:r>
              <a:rPr lang="de-DE" sz="2400" dirty="0" err="1"/>
              <a:t>Proteasomen</a:t>
            </a:r>
            <a:r>
              <a:rPr lang="de-DE" sz="2400" dirty="0"/>
              <a:t> Inhibitor (</a:t>
            </a:r>
            <a:r>
              <a:rPr lang="de-DE" sz="2400" dirty="0" err="1"/>
              <a:t>Bortezomib</a:t>
            </a:r>
            <a:r>
              <a:rPr lang="de-DE" sz="2400" dirty="0"/>
              <a:t>-basiert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dirty="0" smtClean="0"/>
              <a:t>Phase </a:t>
            </a:r>
            <a:r>
              <a:rPr lang="de-DE" sz="2400" dirty="0"/>
              <a:t>I/II Studie für Neudiagnostizierte </a:t>
            </a:r>
            <a:r>
              <a:rPr lang="de-DE" sz="2400" dirty="0" smtClean="0"/>
              <a:t>MM-Patienten</a:t>
            </a:r>
          </a:p>
          <a:p>
            <a:endParaRPr lang="de-DE" sz="2400" dirty="0"/>
          </a:p>
          <a:p>
            <a:r>
              <a:rPr lang="de-DE" sz="2400" dirty="0"/>
              <a:t>– Dosisfindung: Gabe 1x/Woche oder 2x/Woche </a:t>
            </a:r>
          </a:p>
          <a:p>
            <a:r>
              <a:rPr lang="de-DE" sz="2400" dirty="0"/>
              <a:t>– + </a:t>
            </a:r>
            <a:r>
              <a:rPr lang="de-DE" sz="2400" dirty="0" err="1"/>
              <a:t>Melphalan</a:t>
            </a:r>
            <a:r>
              <a:rPr lang="de-DE" sz="2400" dirty="0"/>
              <a:t>/Prednison an Tagen 1-4, oder + </a:t>
            </a:r>
            <a:r>
              <a:rPr lang="de-DE" sz="2400" dirty="0" err="1"/>
              <a:t>Lenalidomid</a:t>
            </a:r>
            <a:r>
              <a:rPr lang="de-DE" sz="2400" dirty="0"/>
              <a:t>/</a:t>
            </a:r>
            <a:r>
              <a:rPr lang="de-DE" sz="2400" dirty="0" err="1"/>
              <a:t>Dexamethason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smtClean="0"/>
              <a:t>Nur </a:t>
            </a:r>
            <a:r>
              <a:rPr lang="de-DE" sz="2400" dirty="0"/>
              <a:t>Patienten, die nicht für eine Hochdosistherapie mit </a:t>
            </a:r>
          </a:p>
          <a:p>
            <a:r>
              <a:rPr lang="de-DE" sz="2400" dirty="0"/>
              <a:t>Stammzelltransplantation geeignet sind</a:t>
            </a:r>
          </a:p>
          <a:p>
            <a:r>
              <a:rPr lang="de-DE" sz="2400" dirty="0"/>
              <a:t>– Alter &gt; 70 J.</a:t>
            </a:r>
          </a:p>
          <a:p>
            <a:r>
              <a:rPr lang="de-DE" sz="2400" dirty="0"/>
              <a:t>– Begleiterkrankungen </a:t>
            </a:r>
          </a:p>
          <a:p>
            <a:endParaRPr lang="de-DE" sz="2400" dirty="0"/>
          </a:p>
          <a:p>
            <a:r>
              <a:rPr lang="de-DE" sz="2400" dirty="0" smtClean="0"/>
              <a:t>Bisher </a:t>
            </a:r>
            <a:r>
              <a:rPr lang="de-DE" sz="2400" dirty="0"/>
              <a:t>wohl kaum Nervenschädigungen (PNP)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047106" cy="1660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4966"/>
            <a:ext cx="2007096" cy="167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76664" cy="9221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/>
              <a:t>Neue Substanzen in der </a:t>
            </a:r>
            <a:r>
              <a:rPr lang="de-DE" sz="3600" b="1" dirty="0" err="1" smtClean="0"/>
              <a:t>Myelomtherapie</a:t>
            </a:r>
            <a:endParaRPr lang="de-DE" sz="36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552" y="1484784"/>
            <a:ext cx="821925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 err="1" smtClean="0"/>
              <a:t>Ixazomib</a:t>
            </a:r>
            <a:r>
              <a:rPr lang="de-DE" sz="2400" dirty="0"/>
              <a:t>:</a:t>
            </a:r>
            <a:r>
              <a:rPr lang="de-DE" sz="2400" dirty="0" smtClean="0"/>
              <a:t>  </a:t>
            </a:r>
            <a:r>
              <a:rPr lang="de-DE" sz="2400" dirty="0" err="1" smtClean="0"/>
              <a:t>Proteasominhibitor</a:t>
            </a:r>
            <a:r>
              <a:rPr lang="de-DE" sz="2400" dirty="0" smtClean="0"/>
              <a:t>  (oral) in Phase III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TOURMALINE-MM1  </a:t>
            </a:r>
            <a:r>
              <a:rPr lang="de-DE" sz="2400" dirty="0" err="1" smtClean="0"/>
              <a:t>Ixazomib</a:t>
            </a:r>
            <a:r>
              <a:rPr lang="de-DE" sz="2400" dirty="0" smtClean="0"/>
              <a:t>, </a:t>
            </a:r>
            <a:r>
              <a:rPr lang="de-DE" sz="2400" dirty="0" err="1"/>
              <a:t>Lenalidomid</a:t>
            </a:r>
            <a:r>
              <a:rPr lang="de-DE" sz="2400" dirty="0"/>
              <a:t> und </a:t>
            </a:r>
            <a:r>
              <a:rPr lang="de-DE" sz="2400" dirty="0" err="1"/>
              <a:t>Dexamethason</a:t>
            </a:r>
            <a:r>
              <a:rPr lang="de-DE" sz="2400" dirty="0"/>
              <a:t> bei rezidiviertem und/oder refraktärem </a:t>
            </a:r>
            <a:r>
              <a:rPr lang="de-DE" sz="2400" dirty="0" smtClean="0"/>
              <a:t>MM</a:t>
            </a:r>
          </a:p>
          <a:p>
            <a:r>
              <a:rPr lang="de-DE" sz="2400" dirty="0" smtClean="0"/>
              <a:t>TOURMALINE-MM2 </a:t>
            </a:r>
            <a:r>
              <a:rPr lang="de-DE" sz="2400" dirty="0" err="1" smtClean="0"/>
              <a:t>Ixazomib</a:t>
            </a:r>
            <a:r>
              <a:rPr lang="de-DE" sz="2400" dirty="0" smtClean="0"/>
              <a:t>, </a:t>
            </a:r>
            <a:r>
              <a:rPr lang="de-DE" sz="2400" dirty="0" err="1" smtClean="0"/>
              <a:t>Lenalidomid</a:t>
            </a:r>
            <a:r>
              <a:rPr lang="de-DE" sz="2400" dirty="0" smtClean="0"/>
              <a:t> </a:t>
            </a:r>
            <a:r>
              <a:rPr lang="de-DE" sz="2400" dirty="0"/>
              <a:t>und </a:t>
            </a:r>
            <a:r>
              <a:rPr lang="de-DE" sz="2400" dirty="0" err="1"/>
              <a:t>Dexamethason</a:t>
            </a:r>
            <a:r>
              <a:rPr lang="de-DE" sz="2400" dirty="0"/>
              <a:t> bei Patienten mit neu diagnostiziertem MM, </a:t>
            </a:r>
            <a:endParaRPr lang="de-DE" sz="2400" dirty="0" smtClean="0"/>
          </a:p>
          <a:p>
            <a:r>
              <a:rPr lang="de-DE" sz="2400" dirty="0" smtClean="0"/>
              <a:t>TOURMALINE-MM3 </a:t>
            </a:r>
            <a:r>
              <a:rPr lang="de-DE" sz="2400" dirty="0" err="1"/>
              <a:t>Ixazomib</a:t>
            </a:r>
            <a:r>
              <a:rPr lang="de-DE" sz="2400" dirty="0"/>
              <a:t> als Erhaltungstherapie bei Patienten mit neu diagnostiziertem MM nach einer Induktionstherapie und autologen Stammzellentransplantation </a:t>
            </a:r>
          </a:p>
          <a:p>
            <a:r>
              <a:rPr lang="de-DE" sz="2400" dirty="0" smtClean="0"/>
              <a:t>TOURMALINE-AL1 </a:t>
            </a:r>
            <a:r>
              <a:rPr lang="de-DE" sz="2400" dirty="0" err="1" smtClean="0"/>
              <a:t>Ixazomib</a:t>
            </a:r>
            <a:r>
              <a:rPr lang="de-DE" sz="2400" dirty="0" smtClean="0"/>
              <a:t> </a:t>
            </a:r>
            <a:r>
              <a:rPr lang="de-DE" sz="2400" dirty="0"/>
              <a:t>plus </a:t>
            </a:r>
            <a:r>
              <a:rPr lang="de-DE" sz="2400" dirty="0" err="1"/>
              <a:t>Dexamethason</a:t>
            </a:r>
            <a:r>
              <a:rPr lang="de-DE" sz="2400" dirty="0"/>
              <a:t> bei Patienten mit rezidivierter oder refraktärer Leichtketten-</a:t>
            </a:r>
            <a:r>
              <a:rPr lang="de-DE" sz="2400" dirty="0" err="1"/>
              <a:t>Amyloidose</a:t>
            </a:r>
            <a:r>
              <a:rPr lang="de-DE" sz="2400" dirty="0"/>
              <a:t> (AL).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541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176464" cy="778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err="1" smtClean="0"/>
              <a:t>Carfilzomib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89878"/>
            <a:ext cx="8579296" cy="567948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smtClean="0"/>
              <a:t>     </a:t>
            </a:r>
            <a:r>
              <a:rPr lang="de-DE" sz="7200" dirty="0" smtClean="0"/>
              <a:t> </a:t>
            </a:r>
            <a:r>
              <a:rPr lang="de-DE" sz="7200" dirty="0"/>
              <a:t> </a:t>
            </a:r>
            <a:r>
              <a:rPr lang="de-DE" sz="7200" dirty="0" smtClean="0"/>
              <a:t> </a:t>
            </a:r>
            <a:r>
              <a:rPr lang="de-DE" sz="9600" dirty="0" smtClean="0"/>
              <a:t>Neuer </a:t>
            </a:r>
            <a:r>
              <a:rPr lang="de-DE" sz="9600" dirty="0" err="1"/>
              <a:t>Proteasomen</a:t>
            </a:r>
            <a:r>
              <a:rPr lang="de-DE" sz="9600" dirty="0"/>
              <a:t> Inhibitor (</a:t>
            </a:r>
            <a:r>
              <a:rPr lang="de-DE" sz="9600" dirty="0" err="1"/>
              <a:t>Epoxyketon</a:t>
            </a:r>
            <a:r>
              <a:rPr lang="de-DE" sz="9600" dirty="0"/>
              <a:t> Gruppe</a:t>
            </a:r>
            <a:r>
              <a:rPr lang="de-DE" sz="9600" dirty="0" smtClean="0"/>
              <a:t>)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 smtClean="0"/>
              <a:t>      266 </a:t>
            </a:r>
            <a:r>
              <a:rPr lang="de-DE" sz="9600" dirty="0"/>
              <a:t>Pt mit rezidiviertem MM, Median 5 </a:t>
            </a:r>
            <a:r>
              <a:rPr lang="de-DE" sz="9600" dirty="0" smtClean="0"/>
              <a:t>Vortherapien</a:t>
            </a:r>
          </a:p>
          <a:p>
            <a:pPr marL="0" indent="0">
              <a:buNone/>
            </a:pPr>
            <a:endParaRPr lang="de-DE" sz="9600" dirty="0" smtClean="0"/>
          </a:p>
          <a:p>
            <a:pPr marL="0" indent="0">
              <a:buNone/>
            </a:pPr>
            <a:r>
              <a:rPr lang="de-DE" sz="9600" dirty="0"/>
              <a:t> </a:t>
            </a:r>
            <a:r>
              <a:rPr lang="de-DE" sz="9600" dirty="0" smtClean="0"/>
              <a:t>     </a:t>
            </a:r>
            <a:r>
              <a:rPr lang="de-DE" sz="9600" dirty="0" err="1" smtClean="0"/>
              <a:t>Carfilzomib</a:t>
            </a:r>
            <a:r>
              <a:rPr lang="de-DE" sz="9600" dirty="0" smtClean="0"/>
              <a:t> </a:t>
            </a:r>
            <a:r>
              <a:rPr lang="de-DE" sz="9600" dirty="0"/>
              <a:t>20-27mg2 </a:t>
            </a:r>
            <a:r>
              <a:rPr lang="de-DE" sz="9600" dirty="0" err="1"/>
              <a:t>i.v.</a:t>
            </a:r>
            <a:r>
              <a:rPr lang="de-DE" sz="9600" dirty="0"/>
              <a:t>; </a:t>
            </a:r>
            <a:r>
              <a:rPr lang="de-DE" sz="9600" dirty="0" err="1" smtClean="0"/>
              <a:t>2x</a:t>
            </a:r>
            <a:r>
              <a:rPr lang="de-DE" sz="9600" dirty="0" smtClean="0"/>
              <a:t>/Woche</a:t>
            </a:r>
          </a:p>
          <a:p>
            <a:pPr marL="0" indent="0">
              <a:buNone/>
            </a:pPr>
            <a:endParaRPr lang="de-DE" sz="9600" dirty="0" smtClean="0"/>
          </a:p>
          <a:p>
            <a:pPr marL="0" indent="0">
              <a:buNone/>
            </a:pPr>
            <a:r>
              <a:rPr lang="de-DE" sz="9600" dirty="0"/>
              <a:t> </a:t>
            </a:r>
            <a:r>
              <a:rPr lang="de-DE" sz="9600" dirty="0" smtClean="0"/>
              <a:t>     Gesamtansprechen 24%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 smtClean="0"/>
              <a:t>      Dauer </a:t>
            </a:r>
            <a:r>
              <a:rPr lang="de-DE" sz="9600" dirty="0"/>
              <a:t>des Ansprechens 8 </a:t>
            </a:r>
            <a:r>
              <a:rPr lang="de-DE" sz="9600" dirty="0" smtClean="0"/>
              <a:t>Monate</a:t>
            </a:r>
          </a:p>
          <a:p>
            <a:pPr marL="0" indent="0">
              <a:buNone/>
            </a:pPr>
            <a:r>
              <a:rPr lang="de-DE" sz="9600" dirty="0"/>
              <a:t> </a:t>
            </a:r>
            <a:r>
              <a:rPr lang="de-DE" sz="9600" dirty="0" smtClean="0"/>
              <a:t>     Anämie </a:t>
            </a:r>
            <a:r>
              <a:rPr lang="de-DE" sz="9600" dirty="0"/>
              <a:t>(46%), </a:t>
            </a:r>
            <a:r>
              <a:rPr lang="de-DE" sz="9600" dirty="0" err="1"/>
              <a:t>Fatigue</a:t>
            </a:r>
            <a:r>
              <a:rPr lang="de-DE" sz="9600" dirty="0"/>
              <a:t> (49%), </a:t>
            </a:r>
            <a:r>
              <a:rPr lang="de-DE" sz="9600" dirty="0" err="1"/>
              <a:t>Thrombopenie</a:t>
            </a:r>
            <a:r>
              <a:rPr lang="de-DE" sz="9600" dirty="0"/>
              <a:t> (39</a:t>
            </a:r>
            <a:r>
              <a:rPr lang="de-DE" sz="9600" dirty="0" smtClean="0"/>
              <a:t>%)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 smtClean="0"/>
              <a:t>      07/12 </a:t>
            </a:r>
            <a:r>
              <a:rPr lang="de-DE" sz="9600" dirty="0"/>
              <a:t>Zugelassen in USA für MM nach min. 2 Vortherapien, </a:t>
            </a:r>
            <a:endParaRPr lang="de-DE" sz="9600" dirty="0" smtClean="0"/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 smtClean="0"/>
              <a:t>      inkl</a:t>
            </a:r>
            <a:r>
              <a:rPr lang="de-DE" sz="9600" dirty="0"/>
              <a:t>. </a:t>
            </a:r>
            <a:r>
              <a:rPr lang="de-DE" sz="9600" dirty="0" err="1"/>
              <a:t>Bortezomib</a:t>
            </a:r>
            <a:r>
              <a:rPr lang="de-DE" sz="9600" dirty="0"/>
              <a:t> u. </a:t>
            </a:r>
            <a:r>
              <a:rPr lang="de-DE" sz="9600" dirty="0" err="1"/>
              <a:t>Lenalidomid</a:t>
            </a:r>
            <a:r>
              <a:rPr lang="de-DE" sz="9600" dirty="0"/>
              <a:t> und Progress innerhalb 60 </a:t>
            </a:r>
            <a:r>
              <a:rPr lang="de-DE" sz="9600" dirty="0" smtClean="0"/>
              <a:t>Tage</a:t>
            </a:r>
          </a:p>
          <a:p>
            <a:endParaRPr lang="de-DE" sz="4200" dirty="0"/>
          </a:p>
          <a:p>
            <a:pPr marL="0" indent="0">
              <a:buNone/>
            </a:pPr>
            <a:endParaRPr lang="de-DE" sz="4200" dirty="0" smtClean="0"/>
          </a:p>
          <a:p>
            <a:pPr marL="0" indent="0">
              <a:buNone/>
            </a:pPr>
            <a:r>
              <a:rPr lang="de-DE" sz="4200" dirty="0" smtClean="0"/>
              <a:t>Siegel D., Blood Juli 2012</a:t>
            </a:r>
            <a:endParaRPr lang="de-DE" sz="4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6571"/>
            <a:ext cx="2161490" cy="1650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6047"/>
            <a:ext cx="1800200" cy="750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5121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smtClean="0"/>
              <a:t>PANORAMA-1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>Phase III: </a:t>
            </a:r>
            <a:r>
              <a:rPr lang="de-DE" sz="4000" b="1" dirty="0" err="1"/>
              <a:t>Panobinostat</a:t>
            </a:r>
            <a:r>
              <a:rPr lang="de-DE" sz="4000" b="1" dirty="0"/>
              <a:t> + BTZ + </a:t>
            </a:r>
            <a:r>
              <a:rPr lang="de-DE" sz="4000" b="1" dirty="0" err="1"/>
              <a:t>Dexa</a:t>
            </a:r>
            <a:r>
              <a:rPr lang="de-DE" sz="4000" b="1" dirty="0"/>
              <a:t> in </a:t>
            </a:r>
            <a:r>
              <a:rPr lang="de-DE" sz="4000" b="1" dirty="0" err="1" smtClean="0"/>
              <a:t>relapsierten</a:t>
            </a:r>
            <a:r>
              <a:rPr lang="de-DE" sz="4000" b="1" dirty="0" smtClean="0"/>
              <a:t>/refraktären MM Pat.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60648" y="3029577"/>
            <a:ext cx="228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• </a:t>
            </a:r>
            <a:r>
              <a:rPr lang="de-DE" dirty="0" err="1"/>
              <a:t>Rel</a:t>
            </a:r>
            <a:r>
              <a:rPr lang="de-DE" dirty="0"/>
              <a:t> / </a:t>
            </a:r>
            <a:r>
              <a:rPr lang="de-DE" dirty="0" err="1"/>
              <a:t>Ref</a:t>
            </a:r>
            <a:r>
              <a:rPr lang="de-DE" dirty="0"/>
              <a:t> MM</a:t>
            </a:r>
          </a:p>
          <a:p>
            <a:r>
              <a:rPr lang="de-DE" dirty="0"/>
              <a:t>• 1-3 Vortherapien</a:t>
            </a:r>
          </a:p>
          <a:p>
            <a:r>
              <a:rPr lang="de-DE" dirty="0"/>
              <a:t>• Nicht refraktär </a:t>
            </a:r>
          </a:p>
          <a:p>
            <a:r>
              <a:rPr lang="de-DE" dirty="0"/>
              <a:t>auf </a:t>
            </a:r>
            <a:r>
              <a:rPr lang="de-DE" dirty="0" err="1"/>
              <a:t>Bortezomib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017542" y="2872815"/>
            <a:ext cx="1800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/>
              <a:t>Panobinostat</a:t>
            </a:r>
            <a:r>
              <a:rPr lang="de-DE" dirty="0"/>
              <a:t> +</a:t>
            </a:r>
          </a:p>
          <a:p>
            <a:r>
              <a:rPr lang="de-DE" dirty="0" err="1"/>
              <a:t>Bortezomib</a:t>
            </a:r>
            <a:r>
              <a:rPr lang="de-DE" dirty="0"/>
              <a:t> / </a:t>
            </a:r>
            <a:r>
              <a:rPr lang="de-DE" dirty="0" err="1"/>
              <a:t>Dex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014084" y="3805168"/>
            <a:ext cx="19979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Placebo + </a:t>
            </a:r>
          </a:p>
          <a:p>
            <a:r>
              <a:rPr lang="de-DE" dirty="0" err="1"/>
              <a:t>Bortezomib</a:t>
            </a:r>
            <a:r>
              <a:rPr lang="de-DE" dirty="0"/>
              <a:t> / </a:t>
            </a:r>
            <a:r>
              <a:rPr lang="de-DE" dirty="0" err="1"/>
              <a:t>Dex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0379" y="2921662"/>
            <a:ext cx="23128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/>
              <a:t>Panobinostat</a:t>
            </a:r>
            <a:r>
              <a:rPr lang="de-DE" dirty="0"/>
              <a:t> +</a:t>
            </a:r>
          </a:p>
          <a:p>
            <a:r>
              <a:rPr lang="de-DE" dirty="0" err="1"/>
              <a:t>Bortezomib</a:t>
            </a:r>
            <a:r>
              <a:rPr lang="de-DE" dirty="0"/>
              <a:t> / </a:t>
            </a:r>
            <a:r>
              <a:rPr lang="de-DE" dirty="0" err="1" smtClean="0"/>
              <a:t>Dex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067516" y="3805167"/>
            <a:ext cx="19624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Placebo + </a:t>
            </a:r>
          </a:p>
          <a:p>
            <a:r>
              <a:rPr lang="de-DE" dirty="0" err="1"/>
              <a:t>Bortezomib</a:t>
            </a:r>
            <a:r>
              <a:rPr lang="de-DE" dirty="0"/>
              <a:t> / </a:t>
            </a:r>
            <a:r>
              <a:rPr lang="de-DE" dirty="0" err="1"/>
              <a:t>Dex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017542" y="4765794"/>
            <a:ext cx="96853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/>
              <a:t>1. Phase</a:t>
            </a:r>
          </a:p>
        </p:txBody>
      </p:sp>
      <p:sp>
        <p:nvSpPr>
          <p:cNvPr id="10" name="Rechteck 9"/>
          <p:cNvSpPr/>
          <p:nvPr/>
        </p:nvSpPr>
        <p:spPr>
          <a:xfrm>
            <a:off x="6131467" y="4765794"/>
            <a:ext cx="9108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 </a:t>
            </a:r>
            <a:r>
              <a:rPr lang="de-DE" dirty="0"/>
              <a:t>Phase</a:t>
            </a:r>
          </a:p>
        </p:txBody>
      </p:sp>
      <p:sp>
        <p:nvSpPr>
          <p:cNvPr id="11" name="Rechteck 10"/>
          <p:cNvSpPr/>
          <p:nvPr/>
        </p:nvSpPr>
        <p:spPr>
          <a:xfrm>
            <a:off x="5044697" y="3519146"/>
            <a:ext cx="96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Benefit</a:t>
            </a:r>
            <a:r>
              <a:rPr lang="de-DE" dirty="0"/>
              <a:t>?</a:t>
            </a:r>
          </a:p>
        </p:txBody>
      </p:sp>
      <p:sp>
        <p:nvSpPr>
          <p:cNvPr id="12" name="Rechteck 11"/>
          <p:cNvSpPr/>
          <p:nvPr/>
        </p:nvSpPr>
        <p:spPr>
          <a:xfrm>
            <a:off x="8539999" y="3549432"/>
            <a:ext cx="511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PFS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71387" y="5949280"/>
            <a:ext cx="364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Präsentiert ASCO 2014 &amp; EHA 2014</a:t>
            </a:r>
          </a:p>
        </p:txBody>
      </p:sp>
    </p:spTree>
    <p:extLst>
      <p:ext uri="{BB962C8B-B14F-4D97-AF65-F5344CB8AC3E}">
        <p14:creationId xmlns:p14="http://schemas.microsoft.com/office/powerpoint/2010/main" val="40198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608512" cy="9941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4000" b="1" dirty="0" err="1" smtClean="0"/>
              <a:t>Pomalidomid</a:t>
            </a:r>
            <a:r>
              <a:rPr lang="de-DE" sz="4000" b="1" dirty="0"/>
              <a:t/>
            </a:r>
            <a:br>
              <a:rPr lang="de-DE" sz="4000" b="1" dirty="0"/>
            </a:br>
            <a:endParaRPr lang="de-DE" sz="4000" b="1" dirty="0"/>
          </a:p>
        </p:txBody>
      </p:sp>
      <p:sp>
        <p:nvSpPr>
          <p:cNvPr id="3" name="Rechteck 2"/>
          <p:cNvSpPr/>
          <p:nvPr/>
        </p:nvSpPr>
        <p:spPr>
          <a:xfrm>
            <a:off x="467544" y="1340768"/>
            <a:ext cx="8221697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err="1" smtClean="0"/>
              <a:t>Pomalidomid</a:t>
            </a:r>
            <a:r>
              <a:rPr lang="de-DE" sz="2400" dirty="0"/>
              <a:t>: Neues IMID, strukturell ähnlich zu Thalidomid </a:t>
            </a:r>
          </a:p>
          <a:p>
            <a:r>
              <a:rPr lang="de-DE" sz="2400" dirty="0"/>
              <a:t>und </a:t>
            </a:r>
            <a:r>
              <a:rPr lang="de-DE" sz="2400" dirty="0" err="1" smtClean="0"/>
              <a:t>Lenalidomid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Stärker wirksam</a:t>
            </a:r>
          </a:p>
          <a:p>
            <a:r>
              <a:rPr lang="de-DE" sz="2400" dirty="0" smtClean="0"/>
              <a:t>Phase </a:t>
            </a:r>
            <a:r>
              <a:rPr lang="de-DE" sz="2400" dirty="0"/>
              <a:t>I/II und III Studien zeigen Ansprechen bei Patienten, die </a:t>
            </a:r>
          </a:p>
          <a:p>
            <a:r>
              <a:rPr lang="de-DE" sz="2400" dirty="0"/>
              <a:t>refraktär gegen </a:t>
            </a:r>
            <a:r>
              <a:rPr lang="de-DE" sz="2400" dirty="0" err="1"/>
              <a:t>Bortezomib</a:t>
            </a:r>
            <a:r>
              <a:rPr lang="de-DE" sz="2400" dirty="0"/>
              <a:t> und </a:t>
            </a:r>
            <a:r>
              <a:rPr lang="de-DE" sz="2400" dirty="0" err="1"/>
              <a:t>Lenalidomid</a:t>
            </a:r>
            <a:r>
              <a:rPr lang="de-DE" sz="2400" dirty="0"/>
              <a:t> </a:t>
            </a:r>
            <a:r>
              <a:rPr lang="de-DE" sz="2400" dirty="0" smtClean="0"/>
              <a:t>sind</a:t>
            </a:r>
          </a:p>
          <a:p>
            <a:endParaRPr lang="de-DE" sz="2400" dirty="0"/>
          </a:p>
          <a:p>
            <a:r>
              <a:rPr lang="de-DE" sz="2400" dirty="0"/>
              <a:t>– Ca. 30% Ansprechen (min. PR) bei doppel-refraktären Patienten</a:t>
            </a:r>
          </a:p>
          <a:p>
            <a:r>
              <a:rPr lang="de-DE" sz="2400" dirty="0"/>
              <a:t>– 4mg Tablette </a:t>
            </a:r>
            <a:r>
              <a:rPr lang="de-DE" sz="2400" dirty="0" smtClean="0"/>
              <a:t>tgl., Überwiegend </a:t>
            </a:r>
            <a:r>
              <a:rPr lang="de-DE" sz="2400" dirty="0"/>
              <a:t>hämatologische </a:t>
            </a:r>
            <a:r>
              <a:rPr lang="de-DE" sz="2400" dirty="0" smtClean="0"/>
              <a:t>Toxizität</a:t>
            </a:r>
          </a:p>
          <a:p>
            <a:endParaRPr lang="de-DE" sz="2400" dirty="0"/>
          </a:p>
          <a:p>
            <a:r>
              <a:rPr lang="de-DE" sz="2400" dirty="0"/>
              <a:t>Z</a:t>
            </a:r>
            <a:r>
              <a:rPr lang="de-DE" sz="2400" dirty="0" smtClean="0"/>
              <a:t>ugelassen </a:t>
            </a:r>
            <a:r>
              <a:rPr lang="de-DE" sz="2400" dirty="0"/>
              <a:t>für Patienten mit </a:t>
            </a:r>
            <a:r>
              <a:rPr lang="de-DE" sz="2400" dirty="0" err="1"/>
              <a:t>Lenalidomid</a:t>
            </a:r>
            <a:r>
              <a:rPr lang="de-DE" sz="2400" dirty="0"/>
              <a:t> und </a:t>
            </a:r>
          </a:p>
          <a:p>
            <a:r>
              <a:rPr lang="de-DE" sz="2400" dirty="0" err="1"/>
              <a:t>Bortezomib</a:t>
            </a:r>
            <a:r>
              <a:rPr lang="de-DE" sz="2400" dirty="0"/>
              <a:t> in der Vorbehandlung und refraktär auf letzte </a:t>
            </a:r>
          </a:p>
          <a:p>
            <a:r>
              <a:rPr lang="de-DE" sz="2400" dirty="0"/>
              <a:t>Therapie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22826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762418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err="1" smtClean="0"/>
              <a:t>Elotuzumab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1556792"/>
            <a:ext cx="810152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de-DE" sz="2400" dirty="0"/>
          </a:p>
          <a:p>
            <a:r>
              <a:rPr lang="de-DE" sz="2400" dirty="0" err="1" smtClean="0"/>
              <a:t>Elotuzumab</a:t>
            </a:r>
            <a:r>
              <a:rPr lang="de-DE" sz="2400" dirty="0"/>
              <a:t>: Humanisierter, </a:t>
            </a:r>
            <a:r>
              <a:rPr lang="de-DE" sz="2400" dirty="0" err="1"/>
              <a:t>monoklonaler</a:t>
            </a:r>
            <a:r>
              <a:rPr lang="de-DE" sz="2400" dirty="0"/>
              <a:t> Antikörper gegen </a:t>
            </a:r>
            <a:r>
              <a:rPr lang="de-DE" sz="2400" dirty="0" smtClean="0"/>
              <a:t>Oberflächenmolekül CS1</a:t>
            </a:r>
          </a:p>
          <a:p>
            <a:endParaRPr lang="de-DE" sz="2400" dirty="0"/>
          </a:p>
          <a:p>
            <a:r>
              <a:rPr lang="de-DE" sz="2400" dirty="0" err="1" smtClean="0"/>
              <a:t>Elotuzumab</a:t>
            </a:r>
            <a:r>
              <a:rPr lang="de-DE" sz="2400" dirty="0" smtClean="0"/>
              <a:t>/</a:t>
            </a:r>
            <a:r>
              <a:rPr lang="de-DE" sz="2400" dirty="0" err="1" smtClean="0"/>
              <a:t>Lenalidomide</a:t>
            </a:r>
            <a:r>
              <a:rPr lang="de-DE" sz="2400" dirty="0" smtClean="0"/>
              <a:t>/</a:t>
            </a:r>
            <a:r>
              <a:rPr lang="de-DE" sz="2400" dirty="0" err="1" smtClean="0"/>
              <a:t>Dex</a:t>
            </a:r>
            <a:r>
              <a:rPr lang="de-DE" sz="2400" dirty="0" smtClean="0"/>
              <a:t> </a:t>
            </a:r>
            <a:r>
              <a:rPr lang="de-DE" sz="2400" dirty="0"/>
              <a:t>im </a:t>
            </a:r>
            <a:r>
              <a:rPr lang="de-DE" sz="2400" dirty="0" smtClean="0"/>
              <a:t> rezidivierten </a:t>
            </a:r>
            <a:r>
              <a:rPr lang="de-DE" sz="2400" dirty="0"/>
              <a:t>MM (Phase I/II)</a:t>
            </a:r>
          </a:p>
          <a:p>
            <a:endParaRPr lang="de-DE" sz="2400" dirty="0"/>
          </a:p>
          <a:p>
            <a:r>
              <a:rPr lang="de-DE" sz="2400" dirty="0" smtClean="0"/>
              <a:t>Erste </a:t>
            </a:r>
            <a:r>
              <a:rPr lang="de-DE" sz="2400" dirty="0"/>
              <a:t>Ergebnisse von 73 Pat. mit 3 Vortherapien im </a:t>
            </a:r>
            <a:r>
              <a:rPr lang="de-DE" sz="2400" dirty="0" smtClean="0"/>
              <a:t>Median</a:t>
            </a:r>
          </a:p>
          <a:p>
            <a:endParaRPr lang="de-DE" sz="2400" dirty="0"/>
          </a:p>
          <a:p>
            <a:r>
              <a:rPr lang="de-DE" sz="2400" dirty="0" smtClean="0"/>
              <a:t>ORR 92%  </a:t>
            </a:r>
          </a:p>
          <a:p>
            <a:r>
              <a:rPr lang="de-DE" sz="2400" dirty="0" smtClean="0"/>
              <a:t>PFS 33%</a:t>
            </a:r>
            <a:endParaRPr lang="de-DE" sz="2400" dirty="0"/>
          </a:p>
          <a:p>
            <a:r>
              <a:rPr lang="de-DE" sz="2400" dirty="0"/>
              <a:t>– AE: </a:t>
            </a:r>
            <a:r>
              <a:rPr lang="de-DE" sz="2400" dirty="0" err="1"/>
              <a:t>Neutropenie</a:t>
            </a:r>
            <a:r>
              <a:rPr lang="de-DE" sz="2400" dirty="0"/>
              <a:t>, Anämie, </a:t>
            </a:r>
            <a:r>
              <a:rPr lang="de-DE" sz="2400" dirty="0" smtClean="0"/>
              <a:t>Infusionsreaktionen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54580" y="59324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Lonial</a:t>
            </a:r>
            <a:r>
              <a:rPr lang="fr-FR" dirty="0" smtClean="0"/>
              <a:t>  et al, JCO 2013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3316"/>
            <a:ext cx="2268876" cy="994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47" y="22385"/>
            <a:ext cx="4536504" cy="8115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3600" b="1" dirty="0" err="1" smtClean="0"/>
              <a:t>Daratumumab</a:t>
            </a:r>
            <a:r>
              <a:rPr lang="de-DE" sz="3600" dirty="0" smtClean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85904" y="980728"/>
            <a:ext cx="836255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 smtClean="0"/>
              <a:t>Monoklonaler</a:t>
            </a:r>
            <a:r>
              <a:rPr lang="de-AT" sz="2400" dirty="0" smtClean="0"/>
              <a:t> CD 38 Antikörper</a:t>
            </a:r>
          </a:p>
          <a:p>
            <a:endParaRPr lang="de-AT" sz="2400" dirty="0" smtClean="0"/>
          </a:p>
          <a:p>
            <a:r>
              <a:rPr lang="de-AT" sz="2400" dirty="0" smtClean="0"/>
              <a:t>Phase  II </a:t>
            </a:r>
            <a:r>
              <a:rPr lang="de-AT" sz="2400" dirty="0"/>
              <a:t> </a:t>
            </a:r>
            <a:r>
              <a:rPr lang="de-AT" sz="2400" dirty="0" smtClean="0"/>
              <a:t>Studie . 50 Pat rekrutiert</a:t>
            </a:r>
          </a:p>
          <a:p>
            <a:r>
              <a:rPr lang="de-AT" sz="2400" dirty="0" smtClean="0"/>
              <a:t>30 Pat  8 mg/kg und 20 Pat 16 mg/kg</a:t>
            </a:r>
          </a:p>
          <a:p>
            <a:endParaRPr lang="de-AT" sz="2400" dirty="0"/>
          </a:p>
          <a:p>
            <a:r>
              <a:rPr lang="de-AT" sz="2400" dirty="0" smtClean="0"/>
              <a:t>10 % ORR bei 8 mg/kg Gruppe,  35% ORR bei 16 mg/kg Gruppe</a:t>
            </a:r>
          </a:p>
          <a:p>
            <a:endParaRPr lang="de-AT" sz="2400" dirty="0"/>
          </a:p>
          <a:p>
            <a:r>
              <a:rPr lang="de-AT" sz="2400" dirty="0" smtClean="0"/>
              <a:t>75% PR , 3 % CR, 9 % VGPR (</a:t>
            </a:r>
            <a:r>
              <a:rPr lang="de-AT" sz="2400" dirty="0" err="1" smtClean="0"/>
              <a:t>Daratumumab</a:t>
            </a:r>
            <a:r>
              <a:rPr lang="de-AT" sz="2400" dirty="0" smtClean="0"/>
              <a:t>/</a:t>
            </a:r>
            <a:r>
              <a:rPr lang="de-AT" sz="2400" dirty="0" err="1" smtClean="0"/>
              <a:t>Lenalidomid</a:t>
            </a:r>
            <a:r>
              <a:rPr lang="de-AT" sz="2400" dirty="0" smtClean="0"/>
              <a:t>/</a:t>
            </a:r>
            <a:r>
              <a:rPr lang="de-AT" sz="2400" dirty="0" err="1" smtClean="0"/>
              <a:t>Dexamathason</a:t>
            </a:r>
            <a:r>
              <a:rPr lang="de-AT" sz="2400" dirty="0" smtClean="0"/>
              <a:t>)</a:t>
            </a:r>
          </a:p>
          <a:p>
            <a:endParaRPr lang="de-AT" sz="2400" dirty="0" smtClean="0"/>
          </a:p>
          <a:p>
            <a:r>
              <a:rPr lang="de-AT" sz="2400" dirty="0" smtClean="0"/>
              <a:t>UAW.: Thrombozyten  und Lymphozyten erniedrigt, Lungenentzündungen, Blutzuckerentgleisung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5904" y="5589240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Plesner</a:t>
            </a:r>
            <a:r>
              <a:rPr lang="de-AT" dirty="0"/>
              <a:t>, ASCO 2014 Abstract</a:t>
            </a:r>
          </a:p>
          <a:p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81" y="3861048"/>
            <a:ext cx="1678667" cy="13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20813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4631463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smtClean="0"/>
              <a:t>SAR650984</a:t>
            </a:r>
            <a:endParaRPr lang="de-AT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76850" y="1916832"/>
            <a:ext cx="8062874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 smtClean="0"/>
              <a:t>Monoklonaler</a:t>
            </a:r>
            <a:r>
              <a:rPr lang="de-AT" sz="2400" dirty="0" smtClean="0"/>
              <a:t> Antikörper  gegen CD 38</a:t>
            </a:r>
          </a:p>
          <a:p>
            <a:endParaRPr lang="de-AT" sz="2400" dirty="0"/>
          </a:p>
          <a:p>
            <a:r>
              <a:rPr lang="de-AT" sz="2400" dirty="0" smtClean="0"/>
              <a:t>Phase I  Studie </a:t>
            </a:r>
          </a:p>
          <a:p>
            <a:r>
              <a:rPr lang="de-AT" sz="2400" dirty="0" err="1" smtClean="0"/>
              <a:t>Lenalidomid</a:t>
            </a:r>
            <a:r>
              <a:rPr lang="de-AT" sz="2400" dirty="0" smtClean="0"/>
              <a:t> /</a:t>
            </a:r>
            <a:r>
              <a:rPr lang="de-AT" sz="2400" dirty="0" err="1" smtClean="0"/>
              <a:t>Dexamathsason</a:t>
            </a:r>
            <a:r>
              <a:rPr lang="de-AT" sz="2400" dirty="0" smtClean="0"/>
              <a:t> ±SAR650984</a:t>
            </a:r>
          </a:p>
          <a:p>
            <a:endParaRPr lang="de-AT" sz="2400" dirty="0"/>
          </a:p>
          <a:p>
            <a:r>
              <a:rPr lang="de-AT" sz="2400" dirty="0" smtClean="0"/>
              <a:t>PR 27% (SAR650984)</a:t>
            </a:r>
          </a:p>
          <a:p>
            <a:endParaRPr lang="de-AT" sz="2400" dirty="0"/>
          </a:p>
          <a:p>
            <a:r>
              <a:rPr lang="de-AT" sz="2400" dirty="0" smtClean="0"/>
              <a:t>PR 58% (SAR650984 + Len/</a:t>
            </a:r>
            <a:r>
              <a:rPr lang="de-AT" sz="2400" dirty="0" err="1" smtClean="0"/>
              <a:t>Dex</a:t>
            </a:r>
            <a:r>
              <a:rPr lang="de-AT" sz="2400" dirty="0" smtClean="0"/>
              <a:t>)</a:t>
            </a:r>
          </a:p>
          <a:p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88153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008" y="332656"/>
            <a:ext cx="7992888" cy="13681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r"/>
            <a:r>
              <a:rPr lang="de-AT" b="1" dirty="0" smtClean="0">
                <a:solidFill>
                  <a:schemeClr val="tx1"/>
                </a:solidFill>
              </a:rPr>
              <a:t>Altersspezifische Neuerkrankungsrate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pro 100.000 Einwohner (2005-2009)</a:t>
            </a:r>
            <a:endParaRPr lang="de-DE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9" y="2132856"/>
            <a:ext cx="8506147" cy="4140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4379" y="6412686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Katalinic</a:t>
            </a:r>
            <a:r>
              <a:rPr lang="de-AT" dirty="0" smtClean="0"/>
              <a:t> et al, 2013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9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163" y="260648"/>
            <a:ext cx="698477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err="1" smtClean="0"/>
              <a:t>Indatuximab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Ravtansine</a:t>
            </a:r>
            <a:endParaRPr lang="de-AT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323612" y="1628800"/>
            <a:ext cx="6552728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rekombinanter, </a:t>
            </a:r>
            <a:r>
              <a:rPr lang="de-DE" sz="2400" dirty="0" err="1"/>
              <a:t>chimärisierter</a:t>
            </a:r>
            <a:r>
              <a:rPr lang="de-DE" sz="2400" dirty="0"/>
              <a:t>, </a:t>
            </a:r>
            <a:r>
              <a:rPr lang="de-DE" sz="2400" dirty="0" err="1"/>
              <a:t>toxingekoppelter</a:t>
            </a:r>
            <a:r>
              <a:rPr lang="de-DE" sz="2400" dirty="0"/>
              <a:t> </a:t>
            </a:r>
            <a:r>
              <a:rPr lang="de-DE" sz="2400" dirty="0" err="1" smtClean="0"/>
              <a:t>monoklonaler</a:t>
            </a:r>
            <a:r>
              <a:rPr lang="de-DE" sz="2400" dirty="0" smtClean="0"/>
              <a:t> </a:t>
            </a:r>
            <a:r>
              <a:rPr lang="de-DE" sz="2400" dirty="0"/>
              <a:t>Antikörper, 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Bindet an  </a:t>
            </a:r>
            <a:r>
              <a:rPr lang="de-DE" sz="2400" dirty="0"/>
              <a:t>Zielmolekül auf der Oberfläche von Zellen des Multiplen </a:t>
            </a:r>
            <a:r>
              <a:rPr lang="de-DE" sz="2400" dirty="0" err="1" smtClean="0"/>
              <a:t>Myeloms</a:t>
            </a:r>
            <a:endParaRPr lang="de-DE" sz="2400" dirty="0" smtClean="0"/>
          </a:p>
          <a:p>
            <a:endParaRPr lang="de-AT" sz="2400" dirty="0"/>
          </a:p>
          <a:p>
            <a:r>
              <a:rPr lang="de-AT" sz="2400" dirty="0" err="1"/>
              <a:t>Lenalidomid</a:t>
            </a:r>
            <a:r>
              <a:rPr lang="de-AT" sz="2400" dirty="0"/>
              <a:t> /</a:t>
            </a:r>
            <a:r>
              <a:rPr lang="de-AT" sz="2400" dirty="0" err="1"/>
              <a:t>Dexamathsason</a:t>
            </a:r>
            <a:r>
              <a:rPr lang="de-AT" sz="2400" dirty="0"/>
              <a:t> </a:t>
            </a:r>
            <a:r>
              <a:rPr lang="de-AT" sz="2400" dirty="0" smtClean="0"/>
              <a:t>±</a:t>
            </a:r>
            <a:r>
              <a:rPr lang="de-AT" sz="2400" dirty="0" err="1" smtClean="0"/>
              <a:t>Indatuximab</a:t>
            </a:r>
            <a:r>
              <a:rPr lang="de-AT" sz="2400" dirty="0" smtClean="0"/>
              <a:t> </a:t>
            </a:r>
            <a:r>
              <a:rPr lang="de-AT" sz="2400" dirty="0" err="1" smtClean="0"/>
              <a:t>Ravtansine</a:t>
            </a:r>
            <a:endParaRPr lang="de-AT" sz="2400" dirty="0"/>
          </a:p>
          <a:p>
            <a:endParaRPr lang="de-AT" sz="2400" dirty="0"/>
          </a:p>
          <a:p>
            <a:r>
              <a:rPr lang="de-AT" sz="2400" dirty="0"/>
              <a:t>PR </a:t>
            </a:r>
            <a:r>
              <a:rPr lang="de-AT" sz="2400" dirty="0" smtClean="0"/>
              <a:t>4% (</a:t>
            </a:r>
            <a:r>
              <a:rPr lang="de-AT" sz="2400" dirty="0" err="1" smtClean="0"/>
              <a:t>Indatuximab</a:t>
            </a:r>
            <a:r>
              <a:rPr lang="de-AT" sz="2400" dirty="0" smtClean="0"/>
              <a:t> </a:t>
            </a:r>
            <a:r>
              <a:rPr lang="de-AT" sz="2400" dirty="0" err="1" smtClean="0"/>
              <a:t>Ravtansine</a:t>
            </a:r>
            <a:r>
              <a:rPr lang="de-AT" sz="2400" dirty="0" smtClean="0"/>
              <a:t>)</a:t>
            </a:r>
            <a:endParaRPr lang="de-AT" sz="2400" dirty="0"/>
          </a:p>
          <a:p>
            <a:endParaRPr lang="de-AT" sz="2400" dirty="0"/>
          </a:p>
          <a:p>
            <a:r>
              <a:rPr lang="de-AT" sz="2400" dirty="0"/>
              <a:t>PR </a:t>
            </a:r>
            <a:r>
              <a:rPr lang="de-AT" sz="2400" dirty="0" smtClean="0"/>
              <a:t>78% (</a:t>
            </a:r>
            <a:r>
              <a:rPr lang="de-AT" sz="2400" dirty="0" err="1" smtClean="0"/>
              <a:t>Indatuximab</a:t>
            </a:r>
            <a:r>
              <a:rPr lang="de-AT" sz="2400" dirty="0" smtClean="0"/>
              <a:t> </a:t>
            </a:r>
            <a:r>
              <a:rPr lang="de-AT" sz="2400" dirty="0" err="1" smtClean="0"/>
              <a:t>Ravtansine</a:t>
            </a:r>
            <a:r>
              <a:rPr lang="de-AT" sz="2400" dirty="0" smtClean="0"/>
              <a:t>+ </a:t>
            </a:r>
            <a:r>
              <a:rPr lang="de-AT" sz="2400" dirty="0"/>
              <a:t>Len/</a:t>
            </a:r>
            <a:r>
              <a:rPr lang="de-AT" sz="2400" dirty="0" err="1"/>
              <a:t>Dex</a:t>
            </a:r>
            <a:r>
              <a:rPr lang="de-AT" sz="2400" dirty="0"/>
              <a:t>)</a:t>
            </a:r>
          </a:p>
          <a:p>
            <a:endParaRPr lang="de-AT" dirty="0"/>
          </a:p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AutoShape 2" descr="https://encrypted-tbn0.gstatic.com/images?q=tbn:ANd9GcQwwRr06l_tyW4UlpT5SwTm5mPDvzrPJGG23JAHJzyvnGPd_ZoX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6" y="160339"/>
            <a:ext cx="2455749" cy="13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9755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err="1" smtClean="0"/>
              <a:t>Siltuximab</a:t>
            </a:r>
            <a:r>
              <a:rPr lang="de-DE" sz="3600" b="1" dirty="0"/>
              <a:t>, Antikörpertherapie gegen </a:t>
            </a:r>
            <a:br>
              <a:rPr lang="de-DE" sz="3600" b="1" dirty="0"/>
            </a:br>
            <a:r>
              <a:rPr lang="de-DE" sz="3600" b="1" dirty="0"/>
              <a:t>Interleukin-6</a:t>
            </a:r>
            <a:br>
              <a:rPr lang="de-DE" sz="3600" b="1" dirty="0"/>
            </a:br>
            <a:endParaRPr lang="de-DE" sz="3600" b="1" dirty="0"/>
          </a:p>
        </p:txBody>
      </p:sp>
      <p:sp>
        <p:nvSpPr>
          <p:cNvPr id="3" name="Rechteck 2"/>
          <p:cNvSpPr/>
          <p:nvPr/>
        </p:nvSpPr>
        <p:spPr>
          <a:xfrm>
            <a:off x="611560" y="1556792"/>
            <a:ext cx="7695759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Antikörper </a:t>
            </a:r>
            <a:r>
              <a:rPr lang="de-DE" sz="2400" dirty="0"/>
              <a:t>gegen Il-6, Wachstumsfaktor für MM- </a:t>
            </a:r>
            <a:r>
              <a:rPr lang="de-DE" sz="2400" dirty="0" smtClean="0"/>
              <a:t>Zellen</a:t>
            </a:r>
          </a:p>
          <a:p>
            <a:endParaRPr lang="de-DE" sz="2400" dirty="0"/>
          </a:p>
          <a:p>
            <a:r>
              <a:rPr lang="de-DE" sz="2400" dirty="0" smtClean="0"/>
              <a:t>In </a:t>
            </a:r>
            <a:r>
              <a:rPr lang="de-DE" sz="2400" dirty="0"/>
              <a:t>Kombination mit </a:t>
            </a:r>
            <a:r>
              <a:rPr lang="de-DE" sz="2400" dirty="0" err="1"/>
              <a:t>Bortezomib</a:t>
            </a:r>
            <a:r>
              <a:rPr lang="de-DE" sz="2400" dirty="0"/>
              <a:t> moderater Effekt in </a:t>
            </a:r>
          </a:p>
          <a:p>
            <a:r>
              <a:rPr lang="de-DE" sz="2400" dirty="0"/>
              <a:t>vorbehandeltem MM (Orlowski R., et al. ASCO 2012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dirty="0" smtClean="0"/>
              <a:t>Für </a:t>
            </a:r>
            <a:r>
              <a:rPr lang="de-DE" sz="2400" dirty="0"/>
              <a:t>Patienten mit asymptomatischem MM (</a:t>
            </a:r>
            <a:r>
              <a:rPr lang="de-DE" sz="2400" dirty="0" err="1"/>
              <a:t>smoldering</a:t>
            </a:r>
            <a:r>
              <a:rPr lang="de-DE" sz="2400" dirty="0"/>
              <a:t> MM):</a:t>
            </a:r>
          </a:p>
          <a:p>
            <a:r>
              <a:rPr lang="de-DE" sz="2400" dirty="0"/>
              <a:t>Phase II-Studie</a:t>
            </a:r>
          </a:p>
          <a:p>
            <a:r>
              <a:rPr lang="de-DE" sz="2400" dirty="0"/>
              <a:t>– M-Grad &gt; 30g/l</a:t>
            </a:r>
          </a:p>
          <a:p>
            <a:r>
              <a:rPr lang="de-DE" sz="2400" dirty="0"/>
              <a:t>– Diagnose innerhalb der letzten 4 Jahre</a:t>
            </a:r>
          </a:p>
          <a:p>
            <a:endParaRPr lang="de-DE" sz="2400" dirty="0"/>
          </a:p>
          <a:p>
            <a:r>
              <a:rPr lang="de-DE" sz="2400" dirty="0" smtClean="0"/>
              <a:t>Antikörperinfusion </a:t>
            </a:r>
            <a:r>
              <a:rPr lang="de-DE" sz="2400" dirty="0"/>
              <a:t>alle 4 Wochen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223151" cy="14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46" y="322428"/>
            <a:ext cx="11521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96544" cy="778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4000" b="1" dirty="0" smtClean="0"/>
              <a:t>ARRY-520 (</a:t>
            </a:r>
            <a:r>
              <a:rPr lang="de-DE" sz="4000" b="1" dirty="0" err="1" smtClean="0"/>
              <a:t>Filanesib</a:t>
            </a:r>
            <a:r>
              <a:rPr lang="de-DE" sz="4000" b="1" dirty="0" smtClean="0"/>
              <a:t>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24732" y="1124744"/>
            <a:ext cx="790827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AT" sz="2400" dirty="0"/>
              <a:t>KSP Inhibitor  (</a:t>
            </a:r>
            <a:r>
              <a:rPr lang="de-AT" sz="2400" dirty="0" err="1"/>
              <a:t>Kinesin</a:t>
            </a:r>
            <a:r>
              <a:rPr lang="de-AT" sz="2400" dirty="0"/>
              <a:t> spindle </a:t>
            </a:r>
            <a:r>
              <a:rPr lang="de-AT" sz="2400" dirty="0" err="1"/>
              <a:t>protein</a:t>
            </a:r>
            <a:r>
              <a:rPr lang="de-AT" sz="2400" dirty="0"/>
              <a:t> Inhibitor) </a:t>
            </a:r>
            <a:r>
              <a:rPr lang="de-AT" sz="2400" dirty="0" smtClean="0"/>
              <a:t>in </a:t>
            </a:r>
            <a:r>
              <a:rPr lang="de-AT" sz="2400" dirty="0" err="1"/>
              <a:t>rel</a:t>
            </a:r>
            <a:r>
              <a:rPr lang="de-AT" sz="2400" dirty="0"/>
              <a:t>/</a:t>
            </a:r>
            <a:r>
              <a:rPr lang="de-AT" sz="2400" dirty="0" err="1"/>
              <a:t>ref</a:t>
            </a:r>
            <a:r>
              <a:rPr lang="de-AT" sz="2400" dirty="0"/>
              <a:t> MM</a:t>
            </a:r>
          </a:p>
          <a:p>
            <a:r>
              <a:rPr lang="de-DE" sz="2400" dirty="0" smtClean="0"/>
              <a:t>Phase 2-Studie</a:t>
            </a:r>
          </a:p>
          <a:p>
            <a:r>
              <a:rPr lang="de-DE" sz="2400" dirty="0" smtClean="0"/>
              <a:t>Patienten </a:t>
            </a:r>
            <a:r>
              <a:rPr lang="de-DE" sz="2400" dirty="0"/>
              <a:t>(n=50) refraktär auf </a:t>
            </a:r>
            <a:r>
              <a:rPr lang="de-DE" sz="2400" dirty="0" err="1"/>
              <a:t>Bortezomib</a:t>
            </a:r>
            <a:r>
              <a:rPr lang="de-DE" sz="2400" dirty="0"/>
              <a:t> und </a:t>
            </a:r>
            <a:r>
              <a:rPr lang="de-DE" sz="2400" dirty="0" err="1" smtClean="0"/>
              <a:t>Lenalidomid</a:t>
            </a:r>
            <a:endParaRPr lang="de-DE" sz="2400" dirty="0" smtClean="0"/>
          </a:p>
          <a:p>
            <a:r>
              <a:rPr lang="de-DE" sz="2400" dirty="0" smtClean="0"/>
              <a:t>Behandlung</a:t>
            </a:r>
            <a:r>
              <a:rPr lang="de-DE" sz="2400" dirty="0"/>
              <a:t>: </a:t>
            </a:r>
          </a:p>
          <a:p>
            <a:r>
              <a:rPr lang="de-DE" sz="2400" dirty="0"/>
              <a:t>– Kohorte 1: ARRY-520 + G-CSF</a:t>
            </a:r>
          </a:p>
          <a:p>
            <a:r>
              <a:rPr lang="de-DE" sz="2400" dirty="0"/>
              <a:t>– Kohorte 2: ARRY-520 + G-CSF + </a:t>
            </a:r>
            <a:r>
              <a:rPr lang="de-DE" sz="2400" dirty="0" err="1" smtClean="0"/>
              <a:t>Dex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Ergebnisse</a:t>
            </a:r>
            <a:endParaRPr lang="de-DE" sz="2400" dirty="0"/>
          </a:p>
          <a:p>
            <a:r>
              <a:rPr lang="de-DE" sz="2400" dirty="0"/>
              <a:t>– Kohorte 1: ≥ MR 19%, PR 16%</a:t>
            </a:r>
          </a:p>
          <a:p>
            <a:r>
              <a:rPr lang="de-DE" sz="2400" dirty="0"/>
              <a:t>– Kohorte 2: ≥ MR 28%, ≥ PR 22%</a:t>
            </a:r>
          </a:p>
          <a:p>
            <a:r>
              <a:rPr lang="de-DE" sz="2400" dirty="0"/>
              <a:t>– Häufigste Nebenwirkungen</a:t>
            </a:r>
          </a:p>
          <a:p>
            <a:r>
              <a:rPr lang="de-DE" sz="2400" dirty="0"/>
              <a:t>– </a:t>
            </a:r>
            <a:r>
              <a:rPr lang="de-DE" sz="2400" dirty="0" err="1"/>
              <a:t>Neutropenie</a:t>
            </a:r>
            <a:r>
              <a:rPr lang="de-DE" sz="2400" dirty="0"/>
              <a:t> (38%, 33%), </a:t>
            </a:r>
            <a:r>
              <a:rPr lang="de-DE" sz="2400" dirty="0" err="1"/>
              <a:t>Thrombocytopenie</a:t>
            </a:r>
            <a:r>
              <a:rPr lang="de-DE" sz="2400" dirty="0"/>
              <a:t> (44%, 44%) Anämie </a:t>
            </a:r>
          </a:p>
          <a:p>
            <a:r>
              <a:rPr lang="de-DE" sz="2400" dirty="0"/>
              <a:t>(28%, 50%), Pneumonie (3%, 17%), </a:t>
            </a:r>
            <a:r>
              <a:rPr lang="de-DE" sz="2400" dirty="0" err="1"/>
              <a:t>Fatigue</a:t>
            </a:r>
            <a:r>
              <a:rPr lang="de-DE" sz="2400" dirty="0"/>
              <a:t> (16%, 11</a:t>
            </a:r>
            <a:r>
              <a:rPr lang="de-DE" sz="2400" dirty="0" smtClean="0"/>
              <a:t>%)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11590" y="6359277"/>
            <a:ext cx="7379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Shah et al. ASH 2012 (Abstract 449), oral </a:t>
            </a:r>
            <a:r>
              <a:rPr lang="de-DE" dirty="0" err="1"/>
              <a:t>presentation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564904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888432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b="1" dirty="0" smtClean="0"/>
              <a:t>LGH-447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23528" y="980728"/>
            <a:ext cx="835292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Pan </a:t>
            </a:r>
            <a:r>
              <a:rPr lang="de-DE" sz="2400" dirty="0" err="1" smtClean="0"/>
              <a:t>Pim</a:t>
            </a:r>
            <a:r>
              <a:rPr lang="de-DE" sz="2400" dirty="0" smtClean="0"/>
              <a:t> </a:t>
            </a:r>
            <a:r>
              <a:rPr lang="de-DE" sz="2400" dirty="0" err="1" smtClean="0"/>
              <a:t>Kinase</a:t>
            </a:r>
            <a:r>
              <a:rPr lang="de-DE" sz="2400" dirty="0" smtClean="0"/>
              <a:t> Inhibitor</a:t>
            </a:r>
          </a:p>
          <a:p>
            <a:endParaRPr lang="de-DE" sz="2400" dirty="0"/>
          </a:p>
          <a:p>
            <a:r>
              <a:rPr lang="de-DE" sz="2400" dirty="0" smtClean="0"/>
              <a:t>Phase </a:t>
            </a:r>
            <a:r>
              <a:rPr lang="de-DE" sz="2400" dirty="0"/>
              <a:t>I –Studie, </a:t>
            </a:r>
            <a:r>
              <a:rPr lang="de-DE" sz="2400" dirty="0" smtClean="0"/>
              <a:t>Dosisfindung</a:t>
            </a:r>
          </a:p>
          <a:p>
            <a:r>
              <a:rPr lang="de-DE" sz="2400" dirty="0" smtClean="0"/>
              <a:t>Patienten </a:t>
            </a:r>
            <a:r>
              <a:rPr lang="de-DE" sz="2400" dirty="0"/>
              <a:t>nach </a:t>
            </a:r>
            <a:r>
              <a:rPr lang="de-DE" sz="2400" dirty="0" smtClean="0"/>
              <a:t>Standardtherapie</a:t>
            </a:r>
          </a:p>
          <a:p>
            <a:endParaRPr lang="de-DE" sz="2400" dirty="0"/>
          </a:p>
          <a:p>
            <a:r>
              <a:rPr lang="de-DE" sz="2400" dirty="0" smtClean="0"/>
              <a:t>Behandlung</a:t>
            </a:r>
            <a:r>
              <a:rPr lang="de-DE" sz="2400" dirty="0"/>
              <a:t>: </a:t>
            </a:r>
          </a:p>
          <a:p>
            <a:r>
              <a:rPr lang="de-DE" sz="2400" dirty="0"/>
              <a:t>– 1 </a:t>
            </a:r>
            <a:r>
              <a:rPr lang="de-DE" sz="2400" dirty="0" smtClean="0"/>
              <a:t>Tablette/Tag</a:t>
            </a:r>
          </a:p>
          <a:p>
            <a:r>
              <a:rPr lang="de-DE" sz="2400" dirty="0" smtClean="0"/>
              <a:t>– </a:t>
            </a:r>
            <a:r>
              <a:rPr lang="de-DE" sz="2400" dirty="0"/>
              <a:t>2h vorher/nachher </a:t>
            </a:r>
            <a:r>
              <a:rPr lang="de-DE" sz="2400" dirty="0" smtClean="0"/>
              <a:t>nüchtern</a:t>
            </a:r>
          </a:p>
          <a:p>
            <a:endParaRPr lang="de-DE" sz="2400" dirty="0"/>
          </a:p>
          <a:p>
            <a:r>
              <a:rPr lang="de-DE" sz="2400" dirty="0" smtClean="0"/>
              <a:t>Wirkmechanismus</a:t>
            </a:r>
            <a:endParaRPr lang="de-DE" sz="2400" dirty="0"/>
          </a:p>
          <a:p>
            <a:r>
              <a:rPr lang="de-DE" sz="2400" dirty="0"/>
              <a:t>– Inhibitor der </a:t>
            </a:r>
            <a:r>
              <a:rPr lang="de-DE" sz="2400" dirty="0" smtClean="0"/>
              <a:t>PIM-</a:t>
            </a:r>
            <a:r>
              <a:rPr lang="de-DE" sz="2400" dirty="0" err="1" smtClean="0"/>
              <a:t>Kinasen</a:t>
            </a:r>
            <a:endParaRPr lang="de-DE" sz="2400" dirty="0" smtClean="0"/>
          </a:p>
          <a:p>
            <a:r>
              <a:rPr lang="de-DE" sz="2400" dirty="0" smtClean="0"/>
              <a:t>– </a:t>
            </a:r>
            <a:r>
              <a:rPr lang="de-DE" sz="2400" dirty="0"/>
              <a:t>Hemmung der </a:t>
            </a:r>
            <a:r>
              <a:rPr lang="de-DE" sz="2400" dirty="0" smtClean="0"/>
              <a:t>MM-Zellteilung</a:t>
            </a:r>
          </a:p>
          <a:p>
            <a:r>
              <a:rPr lang="de-DE" sz="2400" dirty="0" smtClean="0"/>
              <a:t>– </a:t>
            </a:r>
            <a:r>
              <a:rPr lang="de-DE" sz="2400" dirty="0"/>
              <a:t>Häufigste </a:t>
            </a:r>
            <a:r>
              <a:rPr lang="de-DE" sz="2400" dirty="0" smtClean="0"/>
              <a:t>Nebenwirkungen</a:t>
            </a:r>
          </a:p>
          <a:p>
            <a:r>
              <a:rPr lang="de-DE" sz="2400" dirty="0" smtClean="0"/>
              <a:t>– </a:t>
            </a:r>
            <a:r>
              <a:rPr lang="de-DE" sz="2400" dirty="0" err="1"/>
              <a:t>Thrombocytopenie</a:t>
            </a:r>
            <a:r>
              <a:rPr lang="de-DE" sz="2400" dirty="0"/>
              <a:t> , Anämie , HFS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1"/>
            <a:ext cx="2153948" cy="17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3973349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smtClean="0"/>
              <a:t>Ausblick</a:t>
            </a:r>
            <a:endParaRPr lang="de-AT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18665" y="1916832"/>
            <a:ext cx="842493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HDAC 6 Inhibitor  (</a:t>
            </a:r>
            <a:r>
              <a:rPr lang="de-AT" sz="2400" dirty="0" err="1" smtClean="0"/>
              <a:t>Ricolinostat</a:t>
            </a:r>
            <a:r>
              <a:rPr lang="de-AT" sz="2400" dirty="0" smtClean="0"/>
              <a:t> ) in Phase I/II mit </a:t>
            </a:r>
            <a:r>
              <a:rPr lang="de-AT" sz="2400" dirty="0" err="1" smtClean="0"/>
              <a:t>Bortezomib</a:t>
            </a:r>
            <a:r>
              <a:rPr lang="de-AT" sz="2400" dirty="0" smtClean="0"/>
              <a:t>/</a:t>
            </a:r>
            <a:r>
              <a:rPr lang="de-AT" sz="2400" dirty="0" err="1" smtClean="0"/>
              <a:t>Lenalidomid</a:t>
            </a:r>
            <a:endParaRPr lang="de-AT" sz="2400" dirty="0" smtClean="0"/>
          </a:p>
          <a:p>
            <a:endParaRPr lang="de-AT" sz="2400" dirty="0"/>
          </a:p>
          <a:p>
            <a:r>
              <a:rPr lang="de-AT" sz="2400" dirty="0" smtClean="0"/>
              <a:t>AKT Inhibitor (</a:t>
            </a:r>
            <a:r>
              <a:rPr lang="de-AT" sz="2400" dirty="0" err="1" smtClean="0"/>
              <a:t>Afuresertib</a:t>
            </a:r>
            <a:r>
              <a:rPr lang="de-AT" sz="2400" dirty="0" smtClean="0"/>
              <a:t> mit </a:t>
            </a:r>
            <a:r>
              <a:rPr lang="de-AT" sz="2400" dirty="0" err="1" smtClean="0"/>
              <a:t>Bortezomib</a:t>
            </a:r>
            <a:r>
              <a:rPr lang="de-AT" sz="2400" dirty="0" smtClean="0"/>
              <a:t> und </a:t>
            </a:r>
            <a:r>
              <a:rPr lang="de-AT" sz="2400" dirty="0" err="1" smtClean="0"/>
              <a:t>Dexamethason</a:t>
            </a:r>
            <a:r>
              <a:rPr lang="de-AT" sz="2400" dirty="0" smtClean="0"/>
              <a:t> in </a:t>
            </a:r>
            <a:r>
              <a:rPr lang="de-AT" sz="2400" dirty="0" err="1" smtClean="0"/>
              <a:t>rel</a:t>
            </a:r>
            <a:r>
              <a:rPr lang="de-AT" sz="2400" dirty="0" smtClean="0"/>
              <a:t>/</a:t>
            </a:r>
            <a:r>
              <a:rPr lang="de-AT" sz="2400" dirty="0" err="1" smtClean="0"/>
              <a:t>ref</a:t>
            </a:r>
            <a:r>
              <a:rPr lang="de-AT" sz="2400" dirty="0" smtClean="0"/>
              <a:t> MM</a:t>
            </a:r>
          </a:p>
          <a:p>
            <a:endParaRPr lang="de-AT" sz="2400" dirty="0"/>
          </a:p>
          <a:p>
            <a:r>
              <a:rPr lang="de-AT" sz="2400" dirty="0" err="1" smtClean="0"/>
              <a:t>Trametinib</a:t>
            </a:r>
            <a:r>
              <a:rPr lang="de-AT" sz="2400" dirty="0" smtClean="0"/>
              <a:t> (bei KRAS Q61H mutierten high </a:t>
            </a:r>
            <a:r>
              <a:rPr lang="de-AT" sz="2400" dirty="0" err="1" smtClean="0"/>
              <a:t>risk</a:t>
            </a:r>
            <a:r>
              <a:rPr lang="de-AT" sz="2400" dirty="0" smtClean="0"/>
              <a:t> Pat)</a:t>
            </a: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82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611560" y="1628800"/>
            <a:ext cx="7848872" cy="280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400" dirty="0" smtClean="0"/>
              <a:t>Randomisierte, multizentrische und offene Phase III Studie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 err="1" smtClean="0"/>
              <a:t>Plitidepsin</a:t>
            </a:r>
            <a:r>
              <a:rPr lang="de-AT" sz="2400" dirty="0" smtClean="0"/>
              <a:t> + </a:t>
            </a:r>
            <a:r>
              <a:rPr lang="de-AT" sz="2400" dirty="0" err="1" smtClean="0"/>
              <a:t>Dexamethason</a:t>
            </a:r>
            <a:r>
              <a:rPr lang="de-AT" sz="2400" dirty="0" smtClean="0"/>
              <a:t> vs.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2400" dirty="0" err="1" smtClean="0"/>
              <a:t>Dexamethason</a:t>
            </a:r>
            <a:r>
              <a:rPr lang="de-AT" sz="2400" dirty="0" smtClean="0"/>
              <a:t> Monotherapie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2400" dirty="0"/>
              <a:t> </a:t>
            </a:r>
            <a:r>
              <a:rPr lang="de-AT" sz="2400" dirty="0" smtClean="0"/>
              <a:t>bei rezidiviertem refraktärem MM Pat.</a:t>
            </a:r>
            <a:endParaRPr lang="de-AT" sz="2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328592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smtClean="0"/>
              <a:t>ADMYRE- Studie</a:t>
            </a:r>
            <a:endParaRPr lang="de-AT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9920"/>
            <a:ext cx="2088233" cy="15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159549" y="1291404"/>
            <a:ext cx="532908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b="1" u="sng" dirty="0" smtClean="0"/>
              <a:t>Arm A</a:t>
            </a:r>
            <a:r>
              <a:rPr lang="de-AT" sz="2400" b="1" dirty="0" smtClean="0"/>
              <a:t>      </a:t>
            </a:r>
          </a:p>
          <a:p>
            <a:r>
              <a:rPr lang="de-AT" sz="2400" b="1" dirty="0"/>
              <a:t> </a:t>
            </a:r>
            <a:r>
              <a:rPr lang="de-AT" sz="2400" b="1" dirty="0" smtClean="0"/>
              <a:t>              </a:t>
            </a:r>
          </a:p>
          <a:p>
            <a:r>
              <a:rPr lang="de-AT" sz="2400" b="1" dirty="0" smtClean="0"/>
              <a:t>Plitidepsin 5 mg/m² </a:t>
            </a:r>
            <a:r>
              <a:rPr lang="de-AT" sz="2400" b="1" dirty="0" err="1" smtClean="0"/>
              <a:t>i.v.</a:t>
            </a:r>
            <a:r>
              <a:rPr lang="de-AT" sz="2400" b="1" dirty="0" smtClean="0"/>
              <a:t> (3h) Tag 1,15</a:t>
            </a:r>
          </a:p>
          <a:p>
            <a:r>
              <a:rPr lang="de-AT" sz="2400" b="1" dirty="0"/>
              <a:t> </a:t>
            </a:r>
            <a:endParaRPr lang="de-AT" sz="2400" b="1" dirty="0" smtClean="0"/>
          </a:p>
          <a:p>
            <a:r>
              <a:rPr lang="de-AT" sz="2400" b="1" dirty="0" err="1" smtClean="0"/>
              <a:t>Dexamethason</a:t>
            </a:r>
            <a:r>
              <a:rPr lang="de-AT" sz="2400" b="1" dirty="0" smtClean="0"/>
              <a:t> 40 mg 1x/Woche</a:t>
            </a:r>
          </a:p>
          <a:p>
            <a:endParaRPr lang="de-AT" sz="2400" b="1" dirty="0" smtClean="0"/>
          </a:p>
          <a:p>
            <a:r>
              <a:rPr lang="de-AT" sz="2400" b="1" dirty="0" smtClean="0"/>
              <a:t>Alle 4 Wochen bis zur Progression</a:t>
            </a:r>
            <a:endParaRPr lang="de-AT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159549" y="4365104"/>
            <a:ext cx="532908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b="1" u="sng" dirty="0" smtClean="0"/>
              <a:t>Arm B</a:t>
            </a:r>
            <a:r>
              <a:rPr lang="de-AT" sz="2400" b="1" dirty="0" smtClean="0"/>
              <a:t>      </a:t>
            </a:r>
          </a:p>
          <a:p>
            <a:r>
              <a:rPr lang="de-AT" sz="2400" b="1" dirty="0"/>
              <a:t> </a:t>
            </a:r>
            <a:r>
              <a:rPr lang="de-AT" sz="2400" b="1" dirty="0" smtClean="0"/>
              <a:t>               </a:t>
            </a:r>
          </a:p>
          <a:p>
            <a:r>
              <a:rPr lang="de-AT" sz="2400" b="1" dirty="0" err="1" smtClean="0"/>
              <a:t>Dexamethason</a:t>
            </a:r>
            <a:r>
              <a:rPr lang="de-AT" sz="2400" b="1" dirty="0" smtClean="0"/>
              <a:t> 40 mg 1x/Woche</a:t>
            </a:r>
          </a:p>
          <a:p>
            <a:endParaRPr lang="de-AT" sz="2400" b="1" dirty="0" smtClean="0"/>
          </a:p>
          <a:p>
            <a:r>
              <a:rPr lang="de-AT" sz="2400" b="1" dirty="0" smtClean="0"/>
              <a:t>Wechsel in Arm A bei Progression nach 2 Zyklen</a:t>
            </a:r>
            <a:endParaRPr lang="de-AT" sz="2400" b="1" dirty="0"/>
          </a:p>
        </p:txBody>
      </p:sp>
      <p:sp>
        <p:nvSpPr>
          <p:cNvPr id="5" name="Pfeil nach rechts 4"/>
          <p:cNvSpPr/>
          <p:nvPr/>
        </p:nvSpPr>
        <p:spPr>
          <a:xfrm rot="20239318">
            <a:off x="1672176" y="2450474"/>
            <a:ext cx="13029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5"/>
          <p:cNvSpPr/>
          <p:nvPr/>
        </p:nvSpPr>
        <p:spPr>
          <a:xfrm rot="1240550">
            <a:off x="1507201" y="4939800"/>
            <a:ext cx="14682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179512" y="3167544"/>
            <a:ext cx="16196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dirty="0" smtClean="0"/>
              <a:t>R</a:t>
            </a:r>
            <a:endParaRPr lang="de-AT" sz="4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256584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smtClean="0"/>
              <a:t>ADMYRE- Studie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1022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9512" y="2060848"/>
            <a:ext cx="352839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b="1" u="sng" dirty="0" smtClean="0"/>
              <a:t>Arm 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Antiallergische Prophylaxe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Echokardiographie alle 12 Wochen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/>
          </a:p>
          <a:p>
            <a:r>
              <a:rPr lang="de-AT" sz="2400" b="1" u="sng" dirty="0" smtClean="0"/>
              <a:t>Beide Arme:</a:t>
            </a:r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Maximal 2xige Dosisreduktion, dann Studienende</a:t>
            </a:r>
            <a:endParaRPr lang="de-AT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4548158" y="1196752"/>
            <a:ext cx="338437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u="sng" dirty="0" smtClean="0"/>
              <a:t>Einschlusskriterien:</a:t>
            </a:r>
          </a:p>
          <a:p>
            <a:endParaRPr lang="de-AT" sz="2400" dirty="0"/>
          </a:p>
          <a:p>
            <a:r>
              <a:rPr lang="de-AT" sz="2400" dirty="0" smtClean="0"/>
              <a:t>Pat. mit &gt;3 Vortherapien , einschließlich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err="1" smtClean="0"/>
              <a:t>Bortezomib</a:t>
            </a:r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err="1" smtClean="0"/>
              <a:t>Lenalidomid</a:t>
            </a:r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(Thalidomid)</a:t>
            </a:r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569327" y="4063712"/>
            <a:ext cx="345638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u="sng" dirty="0" smtClean="0"/>
              <a:t>Endpunkte</a:t>
            </a:r>
            <a:r>
              <a:rPr lang="de-AT" sz="2400" dirty="0" smtClean="0"/>
              <a:t> der randomisierten Phase III Studie :</a:t>
            </a:r>
          </a:p>
          <a:p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Zeit bis zur </a:t>
            </a:r>
            <a:r>
              <a:rPr lang="de-AT" sz="2400" dirty="0" err="1"/>
              <a:t>P</a:t>
            </a:r>
            <a:r>
              <a:rPr lang="de-AT" sz="2400" dirty="0" err="1" smtClean="0"/>
              <a:t>rogrssion</a:t>
            </a:r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Ansprechen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Sicherheit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A707-4FD6-4A8B-9CC5-3757C686E95B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231739" y="188913"/>
            <a:ext cx="5076565" cy="9358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AT" sz="3600" b="1" dirty="0" smtClean="0"/>
              <a:t>ADMYRE- Studie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806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/>
              <a:t>Ergebnisse</a:t>
            </a:r>
            <a:endParaRPr lang="de-DE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5" y="1700808"/>
            <a:ext cx="7896817" cy="312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5244263"/>
            <a:ext cx="5760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Bislang über 700 Pat. in klinischen </a:t>
            </a:r>
            <a:r>
              <a:rPr lang="de-AT" dirty="0"/>
              <a:t>S</a:t>
            </a:r>
            <a:r>
              <a:rPr lang="de-AT" dirty="0" smtClean="0"/>
              <a:t>tudien behandelt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5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/>
              <a:t>Plitidepsin (</a:t>
            </a:r>
            <a:r>
              <a:rPr lang="de-AT" sz="3600" b="1" dirty="0" err="1" smtClean="0"/>
              <a:t>Aplidin</a:t>
            </a:r>
            <a:r>
              <a:rPr lang="de-AT" sz="3600" b="1" dirty="0" smtClean="0"/>
              <a:t>)</a:t>
            </a:r>
            <a:endParaRPr lang="de-AT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3" y="1244724"/>
            <a:ext cx="3405732" cy="24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90" y="3890665"/>
            <a:ext cx="342582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44826" y="2030667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e-AT" sz="2400" dirty="0" err="1" smtClean="0"/>
              <a:t>Zyklodepsipeptid</a:t>
            </a:r>
            <a:r>
              <a:rPr lang="de-AT" sz="2400" dirty="0" smtClean="0"/>
              <a:t> </a:t>
            </a:r>
            <a:r>
              <a:rPr lang="de-AT" sz="2400" dirty="0"/>
              <a:t>aus der Seescheide </a:t>
            </a:r>
            <a:r>
              <a:rPr lang="de-AT" sz="2400" dirty="0" err="1"/>
              <a:t>Aplidium</a:t>
            </a:r>
            <a:r>
              <a:rPr lang="de-AT" sz="2400" dirty="0"/>
              <a:t> </a:t>
            </a:r>
            <a:r>
              <a:rPr lang="de-AT" sz="2400" dirty="0" smtClean="0"/>
              <a:t>albicans</a:t>
            </a:r>
            <a:endParaRPr lang="de-AT" sz="2400" dirty="0"/>
          </a:p>
        </p:txBody>
      </p:sp>
      <p:sp>
        <p:nvSpPr>
          <p:cNvPr id="5" name="Rechteck 4"/>
          <p:cNvSpPr/>
          <p:nvPr/>
        </p:nvSpPr>
        <p:spPr>
          <a:xfrm>
            <a:off x="648072" y="3669953"/>
            <a:ext cx="4572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e-AT" sz="2400" dirty="0"/>
              <a:t>Wirkmechanismus</a:t>
            </a:r>
            <a:r>
              <a:rPr lang="de-AT" sz="2400" dirty="0" smtClean="0"/>
              <a:t>:</a:t>
            </a:r>
          </a:p>
          <a:p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Multifaktorieller Apoptose-Auslöser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Hemmung der Sekretion von </a:t>
            </a:r>
            <a:r>
              <a:rPr lang="de-AT" sz="2400" dirty="0" smtClean="0"/>
              <a:t>VEGF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4470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7682" y="47969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1962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84740" y="47842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1983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97971" y="47969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1986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12728" y="47969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1996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49750" y="47969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1999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75334" y="4796957"/>
            <a:ext cx="105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2000+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blackWhite">
          <a:xfrm>
            <a:off x="292626" y="4159017"/>
            <a:ext cx="1806575" cy="5270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Oral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melphalan</a:t>
            </a:r>
            <a:r>
              <a:rPr lang="en-US" sz="1400" b="1" baseline="300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14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1400" b="1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400" b="1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and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prednisone</a:t>
            </a:r>
            <a:r>
              <a:rPr lang="en-US" sz="1400" b="1" baseline="300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15</a:t>
            </a:r>
            <a:endParaRPr lang="en-US" sz="1400" b="1" baseline="30000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133346" y="3798420"/>
            <a:ext cx="0" cy="95885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blackWhite">
          <a:xfrm>
            <a:off x="3234027" y="3272957"/>
            <a:ext cx="1747837" cy="5270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ja-JP" sz="1400" b="1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High-dose </a:t>
            </a:r>
            <a:r>
              <a:rPr lang="en-US" altLang="ja-JP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dexamethasone</a:t>
            </a:r>
            <a:r>
              <a:rPr lang="en-US" altLang="ja-JP" sz="1400" b="1" baseline="30000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12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000478" y="2120432"/>
            <a:ext cx="0" cy="26368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blackWhite">
          <a:xfrm>
            <a:off x="7214666" y="1375895"/>
            <a:ext cx="1571625" cy="11652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Proteasome </a:t>
            </a:r>
            <a:r>
              <a:rPr lang="en-US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inhibitors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4-6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Other </a:t>
            </a:r>
            <a:r>
              <a:rPr lang="en-US" sz="1400" b="1" dirty="0" err="1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immuno</a:t>
            </a:r>
            <a:r>
              <a:rPr lang="en-US" sz="1400" b="1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-modulatory </a:t>
            </a:r>
            <a:r>
              <a:rPr lang="en-US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agents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7-9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985125" y="3556001"/>
            <a:ext cx="0" cy="1206032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274050" y="3307882"/>
            <a:ext cx="1422150" cy="3077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Thalidomide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13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cs typeface="Osaka" pitchFamily="1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08463" y="4795047"/>
            <a:ext cx="869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1987</a:t>
            </a:r>
            <a:endParaRPr lang="en-US" sz="2400" b="1" dirty="0">
              <a:solidFill>
                <a:srgbClr val="002060"/>
              </a:solidFill>
              <a:latin typeface="Arial" pitchFamily="1" charset="0"/>
              <a:cs typeface="Osaka" pitchFamily="1" charset="-128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blackWhite">
          <a:xfrm>
            <a:off x="4190504" y="1563220"/>
            <a:ext cx="1879600" cy="7397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ja-JP" sz="1400" b="1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High-dose therapy with autologous stem cell </a:t>
            </a:r>
            <a:r>
              <a:rPr lang="en-US" altLang="ja-JP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support</a:t>
            </a:r>
            <a:r>
              <a:rPr lang="en-US" altLang="ja-JP" sz="1400" b="1" baseline="30000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3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5128909" y="2313606"/>
            <a:ext cx="2790" cy="2418014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2220379" y="2032000"/>
            <a:ext cx="6350" cy="268717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blackWhite">
          <a:xfrm>
            <a:off x="1440424" y="1788645"/>
            <a:ext cx="1571625" cy="3143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ABMT2</a:t>
            </a:r>
            <a:r>
              <a:rPr lang="en-US" altLang="ja-JP" sz="1400" b="1" baseline="30000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23900" y="3045944"/>
            <a:ext cx="2247900" cy="3143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High-dose </a:t>
            </a:r>
            <a:r>
              <a:rPr lang="en-US" sz="1400" b="1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melphalan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 </a:t>
            </a:r>
            <a:endParaRPr lang="en-US" sz="1400" b="1" dirty="0">
              <a:solidFill>
                <a:srgbClr val="002060"/>
              </a:solidFill>
              <a:latin typeface="Arial" pitchFamily="1" charset="0"/>
              <a:cs typeface="Osaka" pitchFamily="1" charset="-128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6042594" y="2835894"/>
            <a:ext cx="11018" cy="1921375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blackWhite">
          <a:xfrm>
            <a:off x="5079728" y="2747495"/>
            <a:ext cx="1936750" cy="3143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Bisphosphonates</a:t>
            </a:r>
            <a:r>
              <a:rPr lang="en-US" sz="1400" b="1" baseline="300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11</a:t>
            </a:r>
            <a:endParaRPr lang="en-US" sz="1400" b="1" baseline="30000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688293" y="4796957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1" charset="0"/>
                <a:cs typeface="Osaka" pitchFamily="1" charset="-128"/>
              </a:rPr>
              <a:t>1984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122081" y="2655420"/>
            <a:ext cx="0" cy="210185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blackWhite">
          <a:xfrm>
            <a:off x="2337856" y="2390307"/>
            <a:ext cx="1571625" cy="3143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VAD</a:t>
            </a:r>
            <a:r>
              <a:rPr lang="en-US" altLang="ja-JP" sz="1400" b="1" baseline="30000" dirty="0">
                <a:solidFill>
                  <a:srgbClr val="00206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5</a:t>
            </a:r>
            <a:endParaRPr lang="en-US" sz="1400" b="1" baseline="30000" dirty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838200" y="4757269"/>
            <a:ext cx="7950200" cy="997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200" b="1" smtClean="0">
              <a:solidFill>
                <a:srgbClr val="002060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8" name="Text Box 140"/>
          <p:cNvSpPr txBox="1">
            <a:spLocks noChangeArrowheads="1"/>
          </p:cNvSpPr>
          <p:nvPr/>
        </p:nvSpPr>
        <p:spPr bwMode="auto">
          <a:xfrm>
            <a:off x="187859" y="5587364"/>
            <a:ext cx="8752945" cy="11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49" tIns="45477" rIns="90949" bIns="45477">
            <a:prstTxWarp prst="textNoShape">
              <a:avLst/>
            </a:prstTxWarp>
            <a:spAutoFit/>
          </a:bodyPr>
          <a:lstStyle/>
          <a:p>
            <a:pPr algn="just" defTabSz="946474">
              <a:spcBef>
                <a:spcPct val="30000"/>
              </a:spcBef>
            </a:pPr>
            <a:r>
              <a:rPr lang="en-US" sz="1100" b="1" dirty="0" smtClean="0"/>
              <a:t>Kyle </a:t>
            </a:r>
            <a:r>
              <a:rPr lang="en-US" sz="1100" b="1" dirty="0"/>
              <a:t>RA, </a:t>
            </a:r>
            <a:r>
              <a:rPr lang="en-US" sz="1100" b="1" dirty="0" err="1"/>
              <a:t>Rajkumar</a:t>
            </a:r>
            <a:r>
              <a:rPr lang="en-US" sz="1100" b="1" dirty="0"/>
              <a:t> SV. </a:t>
            </a:r>
            <a:r>
              <a:rPr lang="en-US" sz="1100" b="1" i="1" dirty="0" smtClean="0"/>
              <a:t>Blood</a:t>
            </a:r>
            <a:r>
              <a:rPr lang="en-US" sz="1100" b="1" dirty="0"/>
              <a:t>. 2008;111:2962-</a:t>
            </a:r>
            <a:r>
              <a:rPr lang="en-US" sz="1100" b="1" dirty="0" smtClean="0"/>
              <a:t>2972. </a:t>
            </a:r>
            <a:r>
              <a:rPr lang="en-US" sz="1100" b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2. </a:t>
            </a:r>
            <a:r>
              <a:rPr lang="en-US" sz="1100" b="1" dirty="0" err="1"/>
              <a:t>McElwain</a:t>
            </a:r>
            <a:r>
              <a:rPr lang="en-US" sz="1100" b="1" dirty="0"/>
              <a:t> TJ, </a:t>
            </a:r>
            <a:r>
              <a:rPr lang="en-US" sz="1100" b="1" dirty="0" err="1"/>
              <a:t>Powles</a:t>
            </a:r>
            <a:r>
              <a:rPr lang="en-US" sz="1100" b="1" dirty="0"/>
              <a:t> </a:t>
            </a:r>
            <a:r>
              <a:rPr lang="en-US" sz="1100" b="1" dirty="0" smtClean="0"/>
              <a:t>RL, </a:t>
            </a:r>
            <a:r>
              <a:rPr lang="en-US" sz="1100" b="1" i="1" dirty="0"/>
              <a:t>Lancet</a:t>
            </a:r>
            <a:r>
              <a:rPr lang="en-US" sz="1100" b="1" dirty="0"/>
              <a:t>. 1983;2:822-824</a:t>
            </a:r>
            <a:r>
              <a:rPr lang="en-US" sz="1100" b="1" dirty="0" smtClean="0"/>
              <a:t>. </a:t>
            </a:r>
            <a:r>
              <a:rPr lang="en-US" sz="1100" b="1" dirty="0"/>
              <a:t>3. </a:t>
            </a:r>
            <a:r>
              <a:rPr lang="en-US" sz="1100" b="1" dirty="0" err="1"/>
              <a:t>Barlogie</a:t>
            </a:r>
            <a:r>
              <a:rPr lang="en-US" sz="1100" b="1" dirty="0"/>
              <a:t> B, et al. </a:t>
            </a:r>
            <a:r>
              <a:rPr lang="en-US" sz="1100" b="1" i="1" dirty="0"/>
              <a:t>Blood</a:t>
            </a:r>
            <a:r>
              <a:rPr lang="en-US" sz="1100" b="1" dirty="0"/>
              <a:t>. </a:t>
            </a:r>
            <a:r>
              <a:rPr lang="en-US" sz="1100" b="1" dirty="0" smtClean="0"/>
              <a:t>987;70:869-872. 4. </a:t>
            </a:r>
            <a:r>
              <a:rPr lang="en-US" sz="1100" b="1" dirty="0"/>
              <a:t>Richardson PG, et al. </a:t>
            </a:r>
            <a:r>
              <a:rPr lang="en-US" sz="1100" b="1" i="1" dirty="0"/>
              <a:t>N Engl J Med</a:t>
            </a:r>
            <a:r>
              <a:rPr lang="en-US" sz="1100" b="1" dirty="0"/>
              <a:t>. 2003;348:2609-</a:t>
            </a:r>
            <a:r>
              <a:rPr lang="en-US" sz="1100" b="1" dirty="0" smtClean="0"/>
              <a:t>2617. </a:t>
            </a:r>
            <a:r>
              <a:rPr lang="en-US" sz="1100" b="1" dirty="0"/>
              <a:t>5. Richardson PG, et al. </a:t>
            </a:r>
            <a:r>
              <a:rPr lang="en-US" sz="1100" b="1" i="1" dirty="0"/>
              <a:t>N Engl J Med</a:t>
            </a:r>
            <a:r>
              <a:rPr lang="en-US" sz="1100" b="1" dirty="0"/>
              <a:t>. 2005;352:2487-2498.</a:t>
            </a:r>
            <a:r>
              <a:rPr lang="en-US" sz="1100" b="1" dirty="0" smtClean="0"/>
              <a:t> </a:t>
            </a:r>
            <a:r>
              <a:rPr lang="en-US" sz="1100" b="1" dirty="0"/>
              <a:t>6. Siegel DS, et al. </a:t>
            </a:r>
            <a:r>
              <a:rPr lang="en-US" sz="1100" b="1" i="1" dirty="0" smtClean="0"/>
              <a:t>Blood</a:t>
            </a:r>
            <a:r>
              <a:rPr lang="en-US" sz="1100" b="1" dirty="0"/>
              <a:t>. </a:t>
            </a:r>
            <a:r>
              <a:rPr lang="en-US" sz="1100" b="1" dirty="0" smtClean="0"/>
              <a:t>2012;120</a:t>
            </a:r>
            <a:r>
              <a:rPr lang="en-US" sz="1100" b="1" dirty="0"/>
              <a:t>:2817-2825</a:t>
            </a:r>
            <a:r>
              <a:rPr lang="en-US" sz="1100" b="1" dirty="0" smtClean="0"/>
              <a:t>. </a:t>
            </a:r>
            <a:r>
              <a:rPr lang="en-US" sz="1100" b="1" dirty="0"/>
              <a:t>7. </a:t>
            </a:r>
            <a:r>
              <a:rPr lang="en-US" sz="1100" b="1" dirty="0" err="1"/>
              <a:t>Dimopoulos</a:t>
            </a:r>
            <a:r>
              <a:rPr lang="en-US" sz="1100" b="1" dirty="0"/>
              <a:t> M, et al. </a:t>
            </a:r>
            <a:r>
              <a:rPr lang="en-US" sz="1100" b="1" i="1" dirty="0"/>
              <a:t>N Engl J Med</a:t>
            </a:r>
            <a:r>
              <a:rPr lang="en-US" sz="1100" b="1" dirty="0"/>
              <a:t>. 2007;357</a:t>
            </a:r>
            <a:r>
              <a:rPr lang="en-US" sz="1100" b="1" dirty="0" smtClean="0"/>
              <a:t>: 2123</a:t>
            </a:r>
            <a:r>
              <a:rPr lang="en-US" sz="1100" b="1" dirty="0"/>
              <a:t>-2132. 8. Weber DM, et al. </a:t>
            </a:r>
            <a:r>
              <a:rPr lang="en-US" sz="1100" b="1" i="1" dirty="0"/>
              <a:t>N Engl J Med</a:t>
            </a:r>
            <a:r>
              <a:rPr lang="en-US" sz="1100" b="1" dirty="0"/>
              <a:t>. 2007;357:2133-2142.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9</a:t>
            </a:r>
            <a:r>
              <a:rPr lang="en-US" sz="1100" b="1" dirty="0"/>
              <a:t>. </a:t>
            </a:r>
            <a:r>
              <a:rPr lang="en-US" altLang="en-US" sz="1100" b="1" dirty="0"/>
              <a:t>Richardson PG</a:t>
            </a:r>
            <a:r>
              <a:rPr lang="en-US" altLang="en-US" sz="1100" b="1" dirty="0" smtClean="0"/>
              <a:t>, </a:t>
            </a:r>
            <a:r>
              <a:rPr lang="en-US" altLang="en-US" sz="1100" b="1" dirty="0"/>
              <a:t>et al. </a:t>
            </a:r>
            <a:r>
              <a:rPr lang="en-US" altLang="en-US" sz="1100" b="1" i="1" dirty="0"/>
              <a:t>Blood</a:t>
            </a:r>
            <a:r>
              <a:rPr lang="en-US" altLang="en-US" sz="1100" b="1" dirty="0"/>
              <a:t>. 2014;123</a:t>
            </a:r>
            <a:r>
              <a:rPr lang="en-US" altLang="en-US" sz="1100" b="1" dirty="0" smtClean="0"/>
              <a:t>: 1826</a:t>
            </a:r>
            <a:r>
              <a:rPr lang="en-US" altLang="en-US" sz="1100" b="1" dirty="0"/>
              <a:t>-1832</a:t>
            </a:r>
            <a:r>
              <a:rPr lang="en-US" altLang="en-US" sz="1100" b="1" dirty="0" smtClean="0"/>
              <a:t>. </a:t>
            </a:r>
            <a:r>
              <a:rPr lang="en-US" sz="1100" b="1" dirty="0" smtClean="0"/>
              <a:t>10</a:t>
            </a:r>
            <a:r>
              <a:rPr lang="en-US" sz="1100" b="1" dirty="0"/>
              <a:t>. </a:t>
            </a:r>
            <a:r>
              <a:rPr lang="en-US" sz="1100" b="1" dirty="0" err="1"/>
              <a:t>Barlogie</a:t>
            </a:r>
            <a:r>
              <a:rPr lang="en-US" sz="1100" b="1" dirty="0"/>
              <a:t> B, et al. </a:t>
            </a:r>
            <a:r>
              <a:rPr lang="en-US" sz="1100" b="1" i="1" dirty="0"/>
              <a:t>N Engl J Med</a:t>
            </a:r>
            <a:r>
              <a:rPr lang="en-US" sz="1100" b="1" dirty="0"/>
              <a:t>. </a:t>
            </a:r>
            <a:r>
              <a:rPr lang="en-US" sz="1100" b="1" dirty="0" smtClean="0"/>
              <a:t>1984;310</a:t>
            </a:r>
            <a:r>
              <a:rPr lang="en-US" sz="1100" b="1" dirty="0"/>
              <a:t>:1353</a:t>
            </a:r>
            <a:r>
              <a:rPr lang="en-US" sz="1100" b="1" dirty="0" smtClean="0"/>
              <a:t>-1356.  11</a:t>
            </a:r>
            <a:r>
              <a:rPr lang="en-US" sz="1100" b="1" dirty="0"/>
              <a:t>. </a:t>
            </a:r>
            <a:r>
              <a:rPr lang="en-US" sz="1100" b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Berenson JR</a:t>
            </a:r>
            <a:r>
              <a:rPr lang="en-US" sz="1100" b="1" dirty="0" smtClean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, </a:t>
            </a:r>
            <a:r>
              <a:rPr lang="en-US" sz="1100" b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et al. </a:t>
            </a:r>
            <a:r>
              <a:rPr lang="en-US" sz="1100" b="1" i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N Engl J Med</a:t>
            </a:r>
            <a:r>
              <a:rPr lang="en-US" sz="1100" b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. </a:t>
            </a:r>
            <a:r>
              <a:rPr lang="en-US" sz="1100" b="1" dirty="0" smtClean="0"/>
              <a:t>12</a:t>
            </a:r>
            <a:r>
              <a:rPr lang="en-US" sz="1100" b="1" dirty="0"/>
              <a:t>. </a:t>
            </a:r>
            <a:r>
              <a:rPr lang="en-US" sz="1100" b="1" dirty="0" err="1"/>
              <a:t>Alexanian</a:t>
            </a:r>
            <a:r>
              <a:rPr lang="en-US" sz="1100" b="1" dirty="0"/>
              <a:t> R, et al. </a:t>
            </a:r>
            <a:r>
              <a:rPr lang="en-US" sz="1100" b="1" i="1" dirty="0"/>
              <a:t>Ann Intern Med</a:t>
            </a:r>
            <a:r>
              <a:rPr lang="en-US" sz="1100" b="1" dirty="0"/>
              <a:t>. 1986;105:8-11</a:t>
            </a:r>
            <a:r>
              <a:rPr lang="en-US" sz="1100" b="1" dirty="0" smtClean="0"/>
              <a:t>. </a:t>
            </a:r>
            <a:r>
              <a:rPr lang="en-US" sz="1100" b="1" dirty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13. </a:t>
            </a:r>
            <a:r>
              <a:rPr lang="en-US" sz="1100" b="1" dirty="0" err="1"/>
              <a:t>Singhal</a:t>
            </a:r>
            <a:r>
              <a:rPr lang="en-US" sz="1100" b="1" dirty="0"/>
              <a:t> S, et al. </a:t>
            </a:r>
            <a:r>
              <a:rPr lang="en-US" sz="1100" b="1" dirty="0" smtClean="0"/>
              <a:t> </a:t>
            </a:r>
            <a:r>
              <a:rPr lang="en-US" sz="1100" b="1" i="1" dirty="0" smtClean="0"/>
              <a:t>N </a:t>
            </a:r>
            <a:r>
              <a:rPr lang="en-US" sz="1100" b="1" i="1" dirty="0"/>
              <a:t>Engl J Med</a:t>
            </a:r>
            <a:r>
              <a:rPr lang="en-US" sz="1100" b="1" dirty="0"/>
              <a:t>. 1999;341:1565-</a:t>
            </a:r>
            <a:r>
              <a:rPr lang="en-US" sz="1100" b="1" dirty="0" smtClean="0"/>
              <a:t>157 14. </a:t>
            </a:r>
            <a:r>
              <a:rPr lang="en-US" sz="1100" b="1" dirty="0" err="1" smtClean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Bergsagel</a:t>
            </a:r>
            <a:r>
              <a:rPr lang="en-US" sz="1100" b="1" dirty="0" smtClean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  <a:t> DE, </a:t>
            </a:r>
            <a:br>
              <a:rPr lang="en-US" sz="1100" b="1" dirty="0" smtClean="0">
                <a:solidFill>
                  <a:schemeClr val="bg1"/>
                </a:solidFill>
                <a:ea typeface="Osaka" pitchFamily="1" charset="-128"/>
                <a:cs typeface="Osaka" pitchFamily="1" charset="-128"/>
              </a:rPr>
            </a:br>
            <a:r>
              <a:rPr lang="en-US" sz="1100" b="1" dirty="0" smtClean="0"/>
              <a:t>Mass </a:t>
            </a:r>
            <a:r>
              <a:rPr lang="en-US" sz="1100" b="1" dirty="0"/>
              <a:t>RE. </a:t>
            </a:r>
            <a:r>
              <a:rPr lang="en-US" sz="1100" b="1" i="1" dirty="0" smtClean="0"/>
              <a:t>Cancer </a:t>
            </a:r>
            <a:r>
              <a:rPr lang="en-US" sz="1100" b="1" i="1" dirty="0" err="1"/>
              <a:t>Chemother</a:t>
            </a:r>
            <a:r>
              <a:rPr lang="en-US" sz="1100" b="1" i="1" dirty="0"/>
              <a:t> Rep</a:t>
            </a:r>
            <a:r>
              <a:rPr lang="en-US" sz="1100" b="1" dirty="0"/>
              <a:t>. 1962;16:257-</a:t>
            </a:r>
            <a:r>
              <a:rPr lang="en-US" sz="1100" b="1" dirty="0" smtClean="0"/>
              <a:t>259. </a:t>
            </a:r>
            <a:r>
              <a:rPr lang="en-US" altLang="en-US" sz="1100" b="1" dirty="0" smtClean="0"/>
              <a:t>Slide c</a:t>
            </a:r>
            <a:r>
              <a:rPr lang="en-US" sz="1100" b="1" dirty="0" smtClean="0"/>
              <a:t>ourtesy of Dr. Anderson.</a:t>
            </a:r>
            <a:endParaRPr lang="en-US" sz="1100" b="1" dirty="0"/>
          </a:p>
        </p:txBody>
      </p:sp>
      <p:sp>
        <p:nvSpPr>
          <p:cNvPr id="29" name="Rectangle 22"/>
          <p:cNvSpPr txBox="1">
            <a:spLocks noChangeArrowheads="1"/>
          </p:cNvSpPr>
          <p:nvPr/>
        </p:nvSpPr>
        <p:spPr>
          <a:xfrm>
            <a:off x="773760" y="116632"/>
            <a:ext cx="733271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/>
              <a:t>Entwicklung</a:t>
            </a:r>
            <a:r>
              <a:rPr lang="en-US" altLang="ja-JP" sz="3600" b="1" dirty="0" smtClean="0"/>
              <a:t> der</a:t>
            </a:r>
            <a:br>
              <a:rPr lang="en-US" altLang="ja-JP" sz="3600" b="1" dirty="0" smtClean="0"/>
            </a:br>
            <a:r>
              <a:rPr lang="en-US" altLang="ja-JP" sz="3600" b="1" dirty="0" err="1" smtClean="0"/>
              <a:t>Multiplen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Myelom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Therapie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6226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6707088" cy="850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AT" sz="4000" b="1" dirty="0" smtClean="0"/>
              <a:t/>
            </a:r>
            <a:br>
              <a:rPr lang="de-AT" sz="4000" b="1" dirty="0" smtClean="0"/>
            </a:br>
            <a:r>
              <a:rPr lang="de-AT" sz="4000" b="1" dirty="0" err="1" smtClean="0"/>
              <a:t>Plitidepsin</a:t>
            </a:r>
            <a:r>
              <a:rPr lang="de-AT" sz="4000" b="1" dirty="0" smtClean="0"/>
              <a:t> (APLIDIN)</a:t>
            </a:r>
            <a:r>
              <a:rPr lang="de-AT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AT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e-A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59632" y="1412776"/>
            <a:ext cx="6048672" cy="4862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b="1" u="sng" dirty="0" smtClean="0"/>
              <a:t>Nebenwirkungsprofil:</a:t>
            </a:r>
          </a:p>
          <a:p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geringe Blutbildveränderungen</a:t>
            </a:r>
          </a:p>
          <a:p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Muskelschmerzen, -schwäche</a:t>
            </a:r>
          </a:p>
          <a:p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err="1" smtClean="0"/>
              <a:t>Creatinkinase</a:t>
            </a:r>
            <a:r>
              <a:rPr lang="de-AT" sz="2400" dirty="0" smtClean="0"/>
              <a:t> (CK) </a:t>
            </a:r>
          </a:p>
          <a:p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Leberenzyme </a:t>
            </a:r>
          </a:p>
          <a:p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/>
              <a:t>Übelkeit, Erbrechen</a:t>
            </a:r>
          </a:p>
          <a:p>
            <a:endParaRPr lang="de-A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err="1" smtClean="0"/>
              <a:t>Herzrythmusstörungen</a:t>
            </a:r>
            <a:r>
              <a:rPr lang="de-AT" sz="2400" dirty="0" smtClean="0"/>
              <a:t>      </a:t>
            </a:r>
            <a:endParaRPr lang="de-AT" sz="2400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427984" y="3632097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635896" y="436510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79912" y="436510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923928" y="437004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73" y="4077072"/>
            <a:ext cx="4462653" cy="27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8" y="3993786"/>
            <a:ext cx="4523732" cy="28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8" name="Gruppieren 16"/>
          <p:cNvGrpSpPr>
            <a:grpSpLocks/>
          </p:cNvGrpSpPr>
          <p:nvPr/>
        </p:nvGrpSpPr>
        <p:grpSpPr bwMode="auto">
          <a:xfrm>
            <a:off x="1331913" y="195263"/>
            <a:ext cx="2016125" cy="1712912"/>
            <a:chOff x="1547291" y="600744"/>
            <a:chExt cx="1555590" cy="1342649"/>
          </a:xfrm>
        </p:grpSpPr>
        <p:sp>
          <p:nvSpPr>
            <p:cNvPr id="57" name="Rechteck 56"/>
            <p:cNvSpPr/>
            <p:nvPr/>
          </p:nvSpPr>
          <p:spPr>
            <a:xfrm>
              <a:off x="1547291" y="605721"/>
              <a:ext cx="1555590" cy="13376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feld 59"/>
            <p:cNvSpPr txBox="1">
              <a:spLocks noChangeArrowheads="1"/>
            </p:cNvSpPr>
            <p:nvPr/>
          </p:nvSpPr>
          <p:spPr bwMode="auto">
            <a:xfrm>
              <a:off x="1547291" y="600744"/>
              <a:ext cx="1555590" cy="2414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400" b="1" dirty="0" err="1">
                  <a:cs typeface="Arial" charset="0"/>
                </a:rPr>
                <a:t>3D</a:t>
              </a:r>
              <a:r>
                <a:rPr lang="de-AT" sz="1400" b="1" dirty="0">
                  <a:cs typeface="Arial" charset="0"/>
                </a:rPr>
                <a:t> </a:t>
              </a:r>
              <a:r>
                <a:rPr lang="de-AT" sz="1400" b="1" i="1" dirty="0">
                  <a:cs typeface="Arial" charset="0"/>
                </a:rPr>
                <a:t>in vitro </a:t>
              </a:r>
              <a:r>
                <a:rPr lang="de-AT" sz="1400" b="1" dirty="0" err="1">
                  <a:cs typeface="Arial" charset="0"/>
                </a:rPr>
                <a:t>growt</a:t>
              </a:r>
              <a:r>
                <a:rPr lang="de-AT" sz="1400" b="1" i="1" dirty="0" err="1">
                  <a:cs typeface="Arial" charset="0"/>
                </a:rPr>
                <a:t>h</a:t>
              </a:r>
              <a:endParaRPr lang="de-DE" sz="1400" b="1" i="1" dirty="0">
                <a:cs typeface="Arial" charset="0"/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553415" y="1047464"/>
              <a:ext cx="1527418" cy="8834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1980896" y="1232872"/>
              <a:ext cx="719001" cy="6470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77" name="Gruppieren 64"/>
            <p:cNvGrpSpPr>
              <a:grpSpLocks/>
            </p:cNvGrpSpPr>
            <p:nvPr/>
          </p:nvGrpSpPr>
          <p:grpSpPr bwMode="auto">
            <a:xfrm>
              <a:off x="2052117" y="1413545"/>
              <a:ext cx="144463" cy="144463"/>
              <a:chOff x="5004048" y="476672"/>
              <a:chExt cx="144016" cy="144016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5003870" y="476429"/>
                <a:ext cx="144088" cy="14389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057598" y="526049"/>
                <a:ext cx="46401" cy="446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78" name="Gruppieren 65"/>
            <p:cNvGrpSpPr>
              <a:grpSpLocks/>
            </p:cNvGrpSpPr>
            <p:nvPr/>
          </p:nvGrpSpPr>
          <p:grpSpPr bwMode="auto">
            <a:xfrm>
              <a:off x="2196580" y="1269083"/>
              <a:ext cx="142875" cy="144462"/>
              <a:chOff x="5004048" y="476672"/>
              <a:chExt cx="144016" cy="144016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5003941" y="476547"/>
                <a:ext cx="144455" cy="14389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5057031" y="526167"/>
                <a:ext cx="46917" cy="446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79" name="Gruppieren 68"/>
            <p:cNvGrpSpPr>
              <a:grpSpLocks/>
            </p:cNvGrpSpPr>
            <p:nvPr/>
          </p:nvGrpSpPr>
          <p:grpSpPr bwMode="auto">
            <a:xfrm>
              <a:off x="2412480" y="1342108"/>
              <a:ext cx="142875" cy="142875"/>
              <a:chOff x="5004048" y="476672"/>
              <a:chExt cx="144016" cy="144016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003616" y="476941"/>
                <a:ext cx="144455" cy="14424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056706" y="524603"/>
                <a:ext cx="46917" cy="464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80" name="Gruppieren 71"/>
            <p:cNvGrpSpPr>
              <a:grpSpLocks/>
            </p:cNvGrpSpPr>
            <p:nvPr/>
          </p:nvGrpSpPr>
          <p:grpSpPr bwMode="auto">
            <a:xfrm>
              <a:off x="2123555" y="1629445"/>
              <a:ext cx="144462" cy="144463"/>
              <a:chOff x="5004048" y="476672"/>
              <a:chExt cx="144016" cy="144016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003476" y="477044"/>
                <a:ext cx="144089" cy="14389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057205" y="526664"/>
                <a:ext cx="46402" cy="446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81" name="Gruppieren 74"/>
            <p:cNvGrpSpPr>
              <a:grpSpLocks/>
            </p:cNvGrpSpPr>
            <p:nvPr/>
          </p:nvGrpSpPr>
          <p:grpSpPr bwMode="auto">
            <a:xfrm>
              <a:off x="2268017" y="1484983"/>
              <a:ext cx="144463" cy="144462"/>
              <a:chOff x="5004048" y="476672"/>
              <a:chExt cx="144016" cy="144016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003550" y="477161"/>
                <a:ext cx="144088" cy="14389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057277" y="526781"/>
                <a:ext cx="46401" cy="446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82" name="Gruppieren 77"/>
            <p:cNvGrpSpPr>
              <a:grpSpLocks/>
            </p:cNvGrpSpPr>
            <p:nvPr/>
          </p:nvGrpSpPr>
          <p:grpSpPr bwMode="auto">
            <a:xfrm>
              <a:off x="2339455" y="1700883"/>
              <a:ext cx="144462" cy="144462"/>
              <a:chOff x="5004048" y="476672"/>
              <a:chExt cx="144016" cy="144016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5004376" y="476535"/>
                <a:ext cx="144089" cy="14389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058105" y="526156"/>
                <a:ext cx="46402" cy="446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83" name="Gruppieren 80"/>
            <p:cNvGrpSpPr>
              <a:grpSpLocks/>
            </p:cNvGrpSpPr>
            <p:nvPr/>
          </p:nvGrpSpPr>
          <p:grpSpPr bwMode="auto">
            <a:xfrm>
              <a:off x="2483917" y="1558008"/>
              <a:ext cx="144463" cy="142875"/>
              <a:chOff x="5004048" y="476672"/>
              <a:chExt cx="144016" cy="144016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004449" y="476307"/>
                <a:ext cx="144088" cy="1442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058176" y="523970"/>
                <a:ext cx="46401" cy="464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90" name="Freihandform 89"/>
            <p:cNvSpPr/>
            <p:nvPr/>
          </p:nvSpPr>
          <p:spPr>
            <a:xfrm>
              <a:off x="2051939" y="1268957"/>
              <a:ext cx="193530" cy="126923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2339784" y="1268957"/>
              <a:ext cx="194755" cy="126923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051939" y="1485474"/>
              <a:ext cx="193530" cy="126923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2205048" y="1637284"/>
              <a:ext cx="193530" cy="126923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506367" y="1557646"/>
              <a:ext cx="193530" cy="125679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14389" name="Gruppieren 99"/>
            <p:cNvGrpSpPr>
              <a:grpSpLocks/>
            </p:cNvGrpSpPr>
            <p:nvPr/>
          </p:nvGrpSpPr>
          <p:grpSpPr bwMode="auto">
            <a:xfrm>
              <a:off x="2123555" y="1413545"/>
              <a:ext cx="371475" cy="71438"/>
              <a:chOff x="3851920" y="2276872"/>
              <a:chExt cx="370641" cy="72200"/>
            </a:xfrm>
          </p:grpSpPr>
          <p:sp>
            <p:nvSpPr>
              <p:cNvPr id="101" name="Freihandform 100"/>
              <p:cNvSpPr/>
              <p:nvPr/>
            </p:nvSpPr>
            <p:spPr>
              <a:xfrm>
                <a:off x="3851348" y="2276626"/>
                <a:ext cx="371526" cy="72942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02" name="Ellipse 101"/>
              <p:cNvSpPr/>
              <p:nvPr/>
            </p:nvSpPr>
            <p:spPr>
              <a:xfrm flipH="1" flipV="1">
                <a:off x="3995559" y="2295490"/>
                <a:ext cx="46441" cy="465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90" name="Gruppieren 102"/>
            <p:cNvGrpSpPr>
              <a:grpSpLocks/>
            </p:cNvGrpSpPr>
            <p:nvPr/>
          </p:nvGrpSpPr>
          <p:grpSpPr bwMode="auto">
            <a:xfrm>
              <a:off x="2275955" y="1565945"/>
              <a:ext cx="371475" cy="71438"/>
              <a:chOff x="3851920" y="2276872"/>
              <a:chExt cx="370641" cy="72200"/>
            </a:xfrm>
          </p:grpSpPr>
          <p:sp>
            <p:nvSpPr>
              <p:cNvPr id="104" name="Freihandform 103"/>
              <p:cNvSpPr/>
              <p:nvPr/>
            </p:nvSpPr>
            <p:spPr>
              <a:xfrm>
                <a:off x="3852055" y="2277288"/>
                <a:ext cx="370304" cy="71684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05" name="Ellipse 104"/>
              <p:cNvSpPr/>
              <p:nvPr/>
            </p:nvSpPr>
            <p:spPr>
              <a:xfrm flipH="1" flipV="1">
                <a:off x="3996266" y="2296152"/>
                <a:ext cx="45219" cy="4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91" name="Gruppieren 105"/>
            <p:cNvGrpSpPr>
              <a:grpSpLocks/>
            </p:cNvGrpSpPr>
            <p:nvPr/>
          </p:nvGrpSpPr>
          <p:grpSpPr bwMode="auto">
            <a:xfrm>
              <a:off x="1980680" y="1558008"/>
              <a:ext cx="369887" cy="71437"/>
              <a:chOff x="3851920" y="2276872"/>
              <a:chExt cx="370641" cy="72200"/>
            </a:xfrm>
          </p:grpSpPr>
          <p:sp>
            <p:nvSpPr>
              <p:cNvPr id="107" name="Freihandform 106"/>
              <p:cNvSpPr/>
              <p:nvPr/>
            </p:nvSpPr>
            <p:spPr>
              <a:xfrm>
                <a:off x="3852136" y="2276506"/>
                <a:ext cx="370666" cy="72943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08" name="Ellipse 107"/>
              <p:cNvSpPr/>
              <p:nvPr/>
            </p:nvSpPr>
            <p:spPr>
              <a:xfrm flipH="1" flipV="1">
                <a:off x="3996966" y="2295371"/>
                <a:ext cx="44185" cy="465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4392" name="Gruppieren 108"/>
            <p:cNvGrpSpPr>
              <a:grpSpLocks/>
            </p:cNvGrpSpPr>
            <p:nvPr/>
          </p:nvGrpSpPr>
          <p:grpSpPr bwMode="auto">
            <a:xfrm>
              <a:off x="2133080" y="1710408"/>
              <a:ext cx="369887" cy="71437"/>
              <a:chOff x="3851920" y="2276872"/>
              <a:chExt cx="370641" cy="72200"/>
            </a:xfrm>
          </p:grpSpPr>
          <p:sp>
            <p:nvSpPr>
              <p:cNvPr id="110" name="Freihandform 109"/>
              <p:cNvSpPr/>
              <p:nvPr/>
            </p:nvSpPr>
            <p:spPr>
              <a:xfrm>
                <a:off x="3851620" y="2277167"/>
                <a:ext cx="370666" cy="71685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11" name="Ellipse 110"/>
              <p:cNvSpPr/>
              <p:nvPr/>
            </p:nvSpPr>
            <p:spPr>
              <a:xfrm flipH="1" flipV="1">
                <a:off x="3996450" y="2296032"/>
                <a:ext cx="44185" cy="4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12" name="Freihandform 111"/>
            <p:cNvSpPr/>
            <p:nvPr/>
          </p:nvSpPr>
          <p:spPr>
            <a:xfrm>
              <a:off x="2491668" y="1422012"/>
              <a:ext cx="195980" cy="126923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Stern mit 5 Zacken 116"/>
            <p:cNvSpPr/>
            <p:nvPr/>
          </p:nvSpPr>
          <p:spPr>
            <a:xfrm>
              <a:off x="1691826" y="1687058"/>
              <a:ext cx="144535" cy="141855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Stern mit 5 Zacken 117"/>
            <p:cNvSpPr/>
            <p:nvPr/>
          </p:nvSpPr>
          <p:spPr>
            <a:xfrm>
              <a:off x="2699897" y="1153234"/>
              <a:ext cx="131062" cy="144344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Stern mit 5 Zacken 119"/>
            <p:cNvSpPr/>
            <p:nvPr/>
          </p:nvSpPr>
          <p:spPr>
            <a:xfrm>
              <a:off x="2773390" y="1400858"/>
              <a:ext cx="142085" cy="144344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Stern mit 5 Zacken 120"/>
            <p:cNvSpPr/>
            <p:nvPr/>
          </p:nvSpPr>
          <p:spPr>
            <a:xfrm>
              <a:off x="2844432" y="1688302"/>
              <a:ext cx="144535" cy="144344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Stern mit 5 Zacken 121"/>
            <p:cNvSpPr/>
            <p:nvPr/>
          </p:nvSpPr>
          <p:spPr>
            <a:xfrm>
              <a:off x="1762869" y="1512849"/>
              <a:ext cx="144535" cy="14558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Stern mit 5 Zacken 122"/>
            <p:cNvSpPr/>
            <p:nvPr/>
          </p:nvSpPr>
          <p:spPr>
            <a:xfrm>
              <a:off x="1762869" y="1329931"/>
              <a:ext cx="144535" cy="141855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4339" name="Grafik 130" descr="#6  10nM.jpg"/>
          <p:cNvPicPr>
            <a:picLocks noChangeAspect="1"/>
          </p:cNvPicPr>
          <p:nvPr/>
        </p:nvPicPr>
        <p:blipFill>
          <a:blip r:embed="rId5"/>
          <a:srcRect l="18002" r="5991"/>
          <a:stretch>
            <a:fillRect/>
          </a:stretch>
        </p:blipFill>
        <p:spPr bwMode="auto">
          <a:xfrm>
            <a:off x="5434013" y="182563"/>
            <a:ext cx="17716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Grafik 129" descr="Ko  d3 ...jpg"/>
          <p:cNvPicPr>
            <a:picLocks noChangeAspect="1"/>
          </p:cNvPicPr>
          <p:nvPr/>
        </p:nvPicPr>
        <p:blipFill>
          <a:blip r:embed="rId6"/>
          <a:srcRect l="10001" r="13989"/>
          <a:stretch>
            <a:fillRect/>
          </a:stretch>
        </p:blipFill>
        <p:spPr bwMode="auto">
          <a:xfrm>
            <a:off x="3633788" y="182563"/>
            <a:ext cx="17113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Grafik 131" descr="2  1nM.jpg"/>
          <p:cNvPicPr>
            <a:picLocks noChangeAspect="1"/>
          </p:cNvPicPr>
          <p:nvPr/>
        </p:nvPicPr>
        <p:blipFill>
          <a:blip r:embed="rId7"/>
          <a:srcRect l="22002" r="5991"/>
          <a:stretch>
            <a:fillRect/>
          </a:stretch>
        </p:blipFill>
        <p:spPr bwMode="auto">
          <a:xfrm>
            <a:off x="3633788" y="2109788"/>
            <a:ext cx="1711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Grafik 132" descr="6  10nM.jpg"/>
          <p:cNvPicPr>
            <a:picLocks noChangeAspect="1"/>
          </p:cNvPicPr>
          <p:nvPr/>
        </p:nvPicPr>
        <p:blipFill>
          <a:blip r:embed="rId8"/>
          <a:srcRect l="8002" r="9990"/>
          <a:stretch>
            <a:fillRect/>
          </a:stretch>
        </p:blipFill>
        <p:spPr bwMode="auto">
          <a:xfrm>
            <a:off x="5435600" y="2109788"/>
            <a:ext cx="1770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feld 34"/>
          <p:cNvSpPr txBox="1">
            <a:spLocks noChangeArrowheads="1"/>
          </p:cNvSpPr>
          <p:nvPr/>
        </p:nvSpPr>
        <p:spPr bwMode="auto">
          <a:xfrm>
            <a:off x="3671028" y="2119313"/>
            <a:ext cx="47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1400" b="1" dirty="0" smtClean="0">
                <a:solidFill>
                  <a:schemeClr val="bg1"/>
                </a:solidFill>
                <a:cs typeface="Arial" charset="0"/>
              </a:rPr>
              <a:t>Co.</a:t>
            </a:r>
            <a:endParaRPr lang="de-AT" altLang="de-DE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4" name="Textfeld 37"/>
          <p:cNvSpPr txBox="1">
            <a:spLocks noChangeArrowheads="1"/>
          </p:cNvSpPr>
          <p:nvPr/>
        </p:nvSpPr>
        <p:spPr bwMode="auto">
          <a:xfrm>
            <a:off x="5508104" y="2112963"/>
            <a:ext cx="8996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1400" b="1" dirty="0" err="1" smtClean="0">
                <a:solidFill>
                  <a:schemeClr val="bg1"/>
                </a:solidFill>
                <a:cs typeface="Arial" charset="0"/>
              </a:rPr>
              <a:t>Zalypsis</a:t>
            </a:r>
            <a:endParaRPr lang="de-AT" altLang="de-DE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5" name="Textfeld 39"/>
          <p:cNvSpPr txBox="1">
            <a:spLocks noChangeArrowheads="1"/>
          </p:cNvSpPr>
          <p:nvPr/>
        </p:nvSpPr>
        <p:spPr bwMode="auto">
          <a:xfrm>
            <a:off x="3682140" y="182563"/>
            <a:ext cx="47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1400" b="1" dirty="0" smtClean="0">
                <a:solidFill>
                  <a:schemeClr val="bg1"/>
                </a:solidFill>
                <a:cs typeface="Arial" charset="0"/>
              </a:rPr>
              <a:t>Co.</a:t>
            </a:r>
            <a:endParaRPr lang="de-AT" altLang="de-DE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6" name="Textfeld 42"/>
          <p:cNvSpPr txBox="1">
            <a:spLocks noChangeArrowheads="1"/>
          </p:cNvSpPr>
          <p:nvPr/>
        </p:nvSpPr>
        <p:spPr bwMode="auto">
          <a:xfrm>
            <a:off x="5472594" y="182563"/>
            <a:ext cx="8996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1400" b="1" dirty="0" err="1" smtClean="0">
                <a:solidFill>
                  <a:schemeClr val="bg1"/>
                </a:solidFill>
                <a:cs typeface="Arial" charset="0"/>
              </a:rPr>
              <a:t>Zalypsis</a:t>
            </a:r>
            <a:endParaRPr lang="de-AT" altLang="de-DE" sz="1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15" name="Gerade Verbindung 114"/>
          <p:cNvCxnSpPr/>
          <p:nvPr/>
        </p:nvCxnSpPr>
        <p:spPr>
          <a:xfrm>
            <a:off x="6883400" y="1773238"/>
            <a:ext cx="1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6908800" y="3789363"/>
            <a:ext cx="1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5076825" y="3789363"/>
            <a:ext cx="1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5051425" y="1773238"/>
            <a:ext cx="1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351" name="Gruppieren 17"/>
          <p:cNvGrpSpPr>
            <a:grpSpLocks/>
          </p:cNvGrpSpPr>
          <p:nvPr/>
        </p:nvGrpSpPr>
        <p:grpSpPr bwMode="auto">
          <a:xfrm>
            <a:off x="1331913" y="2132013"/>
            <a:ext cx="2195512" cy="1254125"/>
            <a:chOff x="1575868" y="2278286"/>
            <a:chExt cx="1682170" cy="1152525"/>
          </a:xfrm>
        </p:grpSpPr>
        <p:sp>
          <p:nvSpPr>
            <p:cNvPr id="116" name="Rechteck 115"/>
            <p:cNvSpPr/>
            <p:nvPr/>
          </p:nvSpPr>
          <p:spPr>
            <a:xfrm>
              <a:off x="1575868" y="2278286"/>
              <a:ext cx="1531346" cy="1152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14361" name="Gruppieren 83"/>
            <p:cNvGrpSpPr>
              <a:grpSpLocks/>
            </p:cNvGrpSpPr>
            <p:nvPr/>
          </p:nvGrpSpPr>
          <p:grpSpPr bwMode="auto">
            <a:xfrm>
              <a:off x="1771199" y="2376909"/>
              <a:ext cx="129886" cy="144463"/>
              <a:chOff x="5004048" y="476672"/>
              <a:chExt cx="144016" cy="144016"/>
            </a:xfrm>
          </p:grpSpPr>
          <p:sp>
            <p:nvSpPr>
              <p:cNvPr id="85" name="Ellipse 84"/>
              <p:cNvSpPr/>
              <p:nvPr/>
            </p:nvSpPr>
            <p:spPr>
              <a:xfrm>
                <a:off x="5004598" y="477252"/>
                <a:ext cx="142956" cy="14398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5057196" y="526701"/>
                <a:ext cx="45854" cy="450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4362" name="Textfeld 86"/>
            <p:cNvSpPr txBox="1">
              <a:spLocks noChangeArrowheads="1"/>
            </p:cNvSpPr>
            <p:nvPr/>
          </p:nvSpPr>
          <p:spPr bwMode="auto">
            <a:xfrm>
              <a:off x="2042012" y="2305472"/>
              <a:ext cx="103764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Myeloma cell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772912" y="2666351"/>
              <a:ext cx="176366" cy="125465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364" name="Textfeld 95"/>
            <p:cNvSpPr txBox="1">
              <a:spLocks noChangeArrowheads="1"/>
            </p:cNvSpPr>
            <p:nvPr/>
          </p:nvSpPr>
          <p:spPr bwMode="auto">
            <a:xfrm>
              <a:off x="2041435" y="2572172"/>
              <a:ext cx="121660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Collagen matrix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4365" name="Gruppieren 98"/>
            <p:cNvGrpSpPr>
              <a:grpSpLocks/>
            </p:cNvGrpSpPr>
            <p:nvPr/>
          </p:nvGrpSpPr>
          <p:grpSpPr bwMode="auto">
            <a:xfrm>
              <a:off x="1642007" y="2952527"/>
              <a:ext cx="337705" cy="73025"/>
              <a:chOff x="3851920" y="2276872"/>
              <a:chExt cx="370641" cy="72200"/>
            </a:xfrm>
          </p:grpSpPr>
          <p:sp>
            <p:nvSpPr>
              <p:cNvPr id="97" name="Freihandform 96"/>
              <p:cNvSpPr/>
              <p:nvPr/>
            </p:nvSpPr>
            <p:spPr>
              <a:xfrm>
                <a:off x="3851418" y="2276642"/>
                <a:ext cx="371115" cy="72121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98" name="Ellipse 97"/>
              <p:cNvSpPr/>
              <p:nvPr/>
            </p:nvSpPr>
            <p:spPr>
              <a:xfrm flipH="1" flipV="1">
                <a:off x="3995592" y="2295393"/>
                <a:ext cx="46723" cy="46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4366" name="Textfeld 113"/>
            <p:cNvSpPr txBox="1">
              <a:spLocks noChangeArrowheads="1"/>
            </p:cNvSpPr>
            <p:nvPr/>
          </p:nvSpPr>
          <p:spPr bwMode="auto">
            <a:xfrm>
              <a:off x="2063612" y="2854549"/>
              <a:ext cx="805204" cy="25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BM fibroblast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" name="Stern mit 5 Zacken 133"/>
            <p:cNvSpPr/>
            <p:nvPr/>
          </p:nvSpPr>
          <p:spPr>
            <a:xfrm>
              <a:off x="1763181" y="3169669"/>
              <a:ext cx="144742" cy="144431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368" name="Textfeld 113"/>
            <p:cNvSpPr txBox="1">
              <a:spLocks noChangeArrowheads="1"/>
            </p:cNvSpPr>
            <p:nvPr/>
          </p:nvSpPr>
          <p:spPr bwMode="auto">
            <a:xfrm>
              <a:off x="2072603" y="3122636"/>
              <a:ext cx="4940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Drug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4353" name="Textfeld 38"/>
          <p:cNvSpPr txBox="1">
            <a:spLocks noChangeArrowheads="1"/>
          </p:cNvSpPr>
          <p:nvPr/>
        </p:nvSpPr>
        <p:spPr bwMode="auto">
          <a:xfrm>
            <a:off x="7413625" y="2809875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 smtClean="0">
                <a:latin typeface="Calibri" pitchFamily="34" charset="0"/>
              </a:rPr>
              <a:t>RPMI-8226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354" name="Textfeld 38"/>
          <p:cNvSpPr txBox="1">
            <a:spLocks noChangeArrowheads="1"/>
          </p:cNvSpPr>
          <p:nvPr/>
        </p:nvSpPr>
        <p:spPr bwMode="auto">
          <a:xfrm>
            <a:off x="7380288" y="928688"/>
            <a:ext cx="852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latin typeface="Calibri" pitchFamily="34" charset="0"/>
              </a:rPr>
              <a:t>OPM-2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4357" name="Textfeld 38"/>
          <p:cNvSpPr txBox="1">
            <a:spLocks noChangeArrowheads="1"/>
          </p:cNvSpPr>
          <p:nvPr/>
        </p:nvSpPr>
        <p:spPr bwMode="auto">
          <a:xfrm>
            <a:off x="6173788" y="4122738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 smtClean="0">
                <a:latin typeface="Calibri" pitchFamily="34" charset="0"/>
              </a:rPr>
              <a:t>RPMI-8226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358" name="Textfeld 28"/>
          <p:cNvSpPr txBox="1">
            <a:spLocks noChangeArrowheads="1"/>
          </p:cNvSpPr>
          <p:nvPr/>
        </p:nvSpPr>
        <p:spPr bwMode="auto">
          <a:xfrm>
            <a:off x="1949450" y="4117975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>
                <a:latin typeface="Calibri" pitchFamily="34" charset="0"/>
              </a:rPr>
              <a:t>OPM-2</a:t>
            </a:r>
            <a:endParaRPr lang="de-DE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20" y="4097686"/>
            <a:ext cx="3812076" cy="277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" y="4115456"/>
            <a:ext cx="3869770" cy="27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uppieren 30"/>
          <p:cNvGrpSpPr>
            <a:grpSpLocks/>
          </p:cNvGrpSpPr>
          <p:nvPr/>
        </p:nvGrpSpPr>
        <p:grpSpPr bwMode="auto">
          <a:xfrm>
            <a:off x="1497013" y="115888"/>
            <a:ext cx="2058987" cy="1846262"/>
            <a:chOff x="1496668" y="240903"/>
            <a:chExt cx="1889918" cy="1823286"/>
          </a:xfrm>
        </p:grpSpPr>
        <p:pic>
          <p:nvPicPr>
            <p:cNvPr id="16419" name="Grafik 56" descr="P1019969.JPG"/>
            <p:cNvPicPr>
              <a:picLocks noChangeAspect="1"/>
            </p:cNvPicPr>
            <p:nvPr/>
          </p:nvPicPr>
          <p:blipFill>
            <a:blip r:embed="rId5">
              <a:lum bright="40000"/>
            </a:blip>
            <a:srcRect l="20003" t="6667" r="14992" b="26659"/>
            <a:stretch>
              <a:fillRect/>
            </a:stretch>
          </p:blipFill>
          <p:spPr bwMode="auto">
            <a:xfrm>
              <a:off x="1514924" y="624326"/>
              <a:ext cx="1871662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lipse 5"/>
            <p:cNvSpPr/>
            <p:nvPr/>
          </p:nvSpPr>
          <p:spPr>
            <a:xfrm>
              <a:off x="2044555" y="1092188"/>
              <a:ext cx="719830" cy="64904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Textfeld 6"/>
            <p:cNvSpPr txBox="1">
              <a:spLocks noChangeArrowheads="1"/>
            </p:cNvSpPr>
            <p:nvPr/>
          </p:nvSpPr>
          <p:spPr bwMode="auto">
            <a:xfrm>
              <a:off x="1496668" y="240903"/>
              <a:ext cx="1870976" cy="3072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400" b="1" i="1" dirty="0">
                  <a:cs typeface="Arial" charset="0"/>
                </a:rPr>
                <a:t>in vivo </a:t>
              </a:r>
              <a:r>
                <a:rPr lang="de-AT" sz="1400" b="1" i="1" dirty="0" err="1">
                  <a:cs typeface="Arial" charset="0"/>
                </a:rPr>
                <a:t>growth</a:t>
              </a:r>
              <a:endParaRPr lang="de-DE" sz="1400" b="1" i="1" dirty="0">
                <a:cs typeface="Arial" charset="0"/>
              </a:endParaRPr>
            </a:p>
          </p:txBody>
        </p:sp>
        <p:grpSp>
          <p:nvGrpSpPr>
            <p:cNvPr id="16422" name="Gruppieren 7"/>
            <p:cNvGrpSpPr>
              <a:grpSpLocks/>
            </p:cNvGrpSpPr>
            <p:nvPr/>
          </p:nvGrpSpPr>
          <p:grpSpPr bwMode="auto">
            <a:xfrm>
              <a:off x="2116586" y="1275201"/>
              <a:ext cx="144463" cy="142875"/>
              <a:chOff x="5004048" y="476672"/>
              <a:chExt cx="144016" cy="144016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5003418" y="477088"/>
                <a:ext cx="145264" cy="14380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057167" y="524496"/>
                <a:ext cx="46485" cy="474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3" name="Gruppieren 10"/>
            <p:cNvGrpSpPr>
              <a:grpSpLocks/>
            </p:cNvGrpSpPr>
            <p:nvPr/>
          </p:nvGrpSpPr>
          <p:grpSpPr bwMode="auto">
            <a:xfrm>
              <a:off x="2261049" y="1130739"/>
              <a:ext cx="142875" cy="144462"/>
              <a:chOff x="5004048" y="476672"/>
              <a:chExt cx="144016" cy="144016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5004673" y="477313"/>
                <a:ext cx="143941" cy="1437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5057550" y="525763"/>
                <a:ext cx="47001" cy="468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4" name="Gruppieren 13"/>
            <p:cNvGrpSpPr>
              <a:grpSpLocks/>
            </p:cNvGrpSpPr>
            <p:nvPr/>
          </p:nvGrpSpPr>
          <p:grpSpPr bwMode="auto">
            <a:xfrm>
              <a:off x="2476949" y="1202176"/>
              <a:ext cx="142875" cy="144463"/>
              <a:chOff x="5004048" y="476672"/>
              <a:chExt cx="144016" cy="144016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5004429" y="476427"/>
                <a:ext cx="143941" cy="1437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057305" y="524877"/>
                <a:ext cx="47001" cy="468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5" name="Gruppieren 16"/>
            <p:cNvGrpSpPr>
              <a:grpSpLocks/>
            </p:cNvGrpSpPr>
            <p:nvPr/>
          </p:nvGrpSpPr>
          <p:grpSpPr bwMode="auto">
            <a:xfrm>
              <a:off x="2188024" y="1491101"/>
              <a:ext cx="144462" cy="144463"/>
              <a:chOff x="5004048" y="476672"/>
              <a:chExt cx="144016" cy="144016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5003381" y="475968"/>
                <a:ext cx="145265" cy="14535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057129" y="525981"/>
                <a:ext cx="46485" cy="453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6" name="Gruppieren 19"/>
            <p:cNvGrpSpPr>
              <a:grpSpLocks/>
            </p:cNvGrpSpPr>
            <p:nvPr/>
          </p:nvGrpSpPr>
          <p:grpSpPr bwMode="auto">
            <a:xfrm>
              <a:off x="2332486" y="1346639"/>
              <a:ext cx="144463" cy="144462"/>
              <a:chOff x="5004048" y="476672"/>
              <a:chExt cx="144016" cy="144016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5004630" y="476196"/>
                <a:ext cx="143811" cy="1437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5058377" y="524647"/>
                <a:ext cx="46485" cy="468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7" name="Gruppieren 22"/>
            <p:cNvGrpSpPr>
              <a:grpSpLocks/>
            </p:cNvGrpSpPr>
            <p:nvPr/>
          </p:nvGrpSpPr>
          <p:grpSpPr bwMode="auto">
            <a:xfrm>
              <a:off x="2403924" y="1562539"/>
              <a:ext cx="144462" cy="144462"/>
              <a:chOff x="5004048" y="476672"/>
              <a:chExt cx="144016" cy="144016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004592" y="476644"/>
                <a:ext cx="143813" cy="1437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5058340" y="525095"/>
                <a:ext cx="46485" cy="468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28" name="Gruppieren 25"/>
            <p:cNvGrpSpPr>
              <a:grpSpLocks/>
            </p:cNvGrpSpPr>
            <p:nvPr/>
          </p:nvGrpSpPr>
          <p:grpSpPr bwMode="auto">
            <a:xfrm>
              <a:off x="2548386" y="1418076"/>
              <a:ext cx="144463" cy="144463"/>
              <a:chOff x="5004048" y="476672"/>
              <a:chExt cx="144016" cy="144016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5004388" y="476874"/>
                <a:ext cx="143811" cy="1437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058136" y="525324"/>
                <a:ext cx="46485" cy="468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33" name="Freihandform 32"/>
            <p:cNvSpPr/>
            <p:nvPr/>
          </p:nvSpPr>
          <p:spPr>
            <a:xfrm>
              <a:off x="2115955" y="1131382"/>
              <a:ext cx="193801" cy="126987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2404470" y="1131382"/>
              <a:ext cx="195258" cy="126987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115955" y="1346162"/>
              <a:ext cx="193801" cy="126988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2268955" y="1499801"/>
              <a:ext cx="193800" cy="126988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2570584" y="1418278"/>
              <a:ext cx="193801" cy="126988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16434" name="Gruppieren 42"/>
            <p:cNvGrpSpPr>
              <a:grpSpLocks/>
            </p:cNvGrpSpPr>
            <p:nvPr/>
          </p:nvGrpSpPr>
          <p:grpSpPr bwMode="auto">
            <a:xfrm>
              <a:off x="2188024" y="1275201"/>
              <a:ext cx="371475" cy="71438"/>
              <a:chOff x="3851920" y="2276872"/>
              <a:chExt cx="370641" cy="72200"/>
            </a:xfrm>
          </p:grpSpPr>
          <p:sp>
            <p:nvSpPr>
              <p:cNvPr id="44" name="Freihandform 43"/>
              <p:cNvSpPr/>
              <p:nvPr/>
            </p:nvSpPr>
            <p:spPr>
              <a:xfrm>
                <a:off x="3851252" y="2277289"/>
                <a:ext cx="370737" cy="71301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5" name="Ellipse 44"/>
              <p:cNvSpPr/>
              <p:nvPr/>
            </p:nvSpPr>
            <p:spPr>
              <a:xfrm flipH="1" flipV="1">
                <a:off x="3995185" y="2296303"/>
                <a:ext cx="46524" cy="443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35" name="Gruppieren 45"/>
            <p:cNvGrpSpPr>
              <a:grpSpLocks/>
            </p:cNvGrpSpPr>
            <p:nvPr/>
          </p:nvGrpSpPr>
          <p:grpSpPr bwMode="auto">
            <a:xfrm>
              <a:off x="2340424" y="1427601"/>
              <a:ext cx="371475" cy="71438"/>
              <a:chOff x="3851920" y="2276872"/>
              <a:chExt cx="370641" cy="72200"/>
            </a:xfrm>
          </p:grpSpPr>
          <p:sp>
            <p:nvSpPr>
              <p:cNvPr id="47" name="Freihandform 46"/>
              <p:cNvSpPr/>
              <p:nvPr/>
            </p:nvSpPr>
            <p:spPr>
              <a:xfrm>
                <a:off x="3851851" y="2276957"/>
                <a:ext cx="370738" cy="72886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8" name="Ellipse 47"/>
              <p:cNvSpPr/>
              <p:nvPr/>
            </p:nvSpPr>
            <p:spPr>
              <a:xfrm flipH="1" flipV="1">
                <a:off x="3995785" y="2295970"/>
                <a:ext cx="46524" cy="45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36" name="Gruppieren 48"/>
            <p:cNvGrpSpPr>
              <a:grpSpLocks/>
            </p:cNvGrpSpPr>
            <p:nvPr/>
          </p:nvGrpSpPr>
          <p:grpSpPr bwMode="auto">
            <a:xfrm>
              <a:off x="2045149" y="1418076"/>
              <a:ext cx="369887" cy="73025"/>
              <a:chOff x="3851920" y="2276872"/>
              <a:chExt cx="370641" cy="72200"/>
            </a:xfrm>
          </p:grpSpPr>
          <p:sp>
            <p:nvSpPr>
              <p:cNvPr id="50" name="Freihandform 49"/>
              <p:cNvSpPr/>
              <p:nvPr/>
            </p:nvSpPr>
            <p:spPr>
              <a:xfrm>
                <a:off x="3851325" y="2277072"/>
                <a:ext cx="370870" cy="71302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1" name="Ellipse 50"/>
              <p:cNvSpPr/>
              <p:nvPr/>
            </p:nvSpPr>
            <p:spPr>
              <a:xfrm flipH="1" flipV="1">
                <a:off x="3995876" y="2295673"/>
                <a:ext cx="45264" cy="449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6437" name="Gruppieren 51"/>
            <p:cNvGrpSpPr>
              <a:grpSpLocks/>
            </p:cNvGrpSpPr>
            <p:nvPr/>
          </p:nvGrpSpPr>
          <p:grpSpPr bwMode="auto">
            <a:xfrm>
              <a:off x="2197549" y="1570476"/>
              <a:ext cx="369887" cy="73025"/>
              <a:chOff x="3851920" y="2276872"/>
              <a:chExt cx="370641" cy="72200"/>
            </a:xfrm>
          </p:grpSpPr>
          <p:sp>
            <p:nvSpPr>
              <p:cNvPr id="53" name="Freihandform 52"/>
              <p:cNvSpPr/>
              <p:nvPr/>
            </p:nvSpPr>
            <p:spPr>
              <a:xfrm>
                <a:off x="3851926" y="2276747"/>
                <a:ext cx="370870" cy="72851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4" name="Ellipse 53"/>
              <p:cNvSpPr/>
              <p:nvPr/>
            </p:nvSpPr>
            <p:spPr>
              <a:xfrm flipH="1" flipV="1">
                <a:off x="3996478" y="2295347"/>
                <a:ext cx="45263" cy="465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55" name="Freihandform 54"/>
            <p:cNvSpPr/>
            <p:nvPr/>
          </p:nvSpPr>
          <p:spPr>
            <a:xfrm>
              <a:off x="2556013" y="1283452"/>
              <a:ext cx="195258" cy="126988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Stern mit 5 Zacken 92"/>
            <p:cNvSpPr/>
            <p:nvPr/>
          </p:nvSpPr>
          <p:spPr>
            <a:xfrm>
              <a:off x="2391356" y="1076510"/>
              <a:ext cx="144257" cy="144232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Stern mit 5 Zacken 93"/>
            <p:cNvSpPr/>
            <p:nvPr/>
          </p:nvSpPr>
          <p:spPr>
            <a:xfrm>
              <a:off x="2115955" y="1474717"/>
              <a:ext cx="145715" cy="144232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Stern mit 5 Zacken 94"/>
            <p:cNvSpPr/>
            <p:nvPr/>
          </p:nvSpPr>
          <p:spPr>
            <a:xfrm>
              <a:off x="2556013" y="1538995"/>
              <a:ext cx="144258" cy="144232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97" name="Textfeld 9"/>
          <p:cNvSpPr txBox="1"/>
          <p:nvPr/>
        </p:nvSpPr>
        <p:spPr>
          <a:xfrm>
            <a:off x="3556000" y="2163763"/>
            <a:ext cx="1563688" cy="276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Co-GFP</a:t>
            </a:r>
          </a:p>
        </p:txBody>
      </p:sp>
      <p:grpSp>
        <p:nvGrpSpPr>
          <p:cNvPr id="16390" name="Gruppieren 29"/>
          <p:cNvGrpSpPr>
            <a:grpSpLocks/>
          </p:cNvGrpSpPr>
          <p:nvPr/>
        </p:nvGrpSpPr>
        <p:grpSpPr bwMode="auto">
          <a:xfrm>
            <a:off x="3862388" y="115888"/>
            <a:ext cx="4094162" cy="3757612"/>
            <a:chOff x="3862730" y="307784"/>
            <a:chExt cx="3953075" cy="3756995"/>
          </a:xfrm>
        </p:grpSpPr>
        <p:pic>
          <p:nvPicPr>
            <p:cNvPr id="16408" name="Grafik 80" descr="P1019932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1973" y="308625"/>
              <a:ext cx="1878024" cy="184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Grafik 83" descr="P1019934.JPG"/>
            <p:cNvPicPr>
              <a:picLocks noChangeAspect="1"/>
            </p:cNvPicPr>
            <p:nvPr/>
          </p:nvPicPr>
          <p:blipFill>
            <a:blip r:embed="rId7">
              <a:lum bright="-8000" contrast="-6000"/>
            </a:blip>
            <a:srcRect/>
            <a:stretch>
              <a:fillRect/>
            </a:stretch>
          </p:blipFill>
          <p:spPr bwMode="auto">
            <a:xfrm>
              <a:off x="3981973" y="2349511"/>
              <a:ext cx="1878024" cy="171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feld 5"/>
            <p:cNvSpPr txBox="1"/>
            <p:nvPr/>
          </p:nvSpPr>
          <p:spPr>
            <a:xfrm>
              <a:off x="3862730" y="320482"/>
              <a:ext cx="588593" cy="2769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Co.</a:t>
              </a:r>
              <a:endParaRPr lang="de-A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411" name="Grafik 86" descr="P1019969.JPG"/>
            <p:cNvPicPr>
              <a:picLocks noChangeAspect="1"/>
            </p:cNvPicPr>
            <p:nvPr/>
          </p:nvPicPr>
          <p:blipFill>
            <a:blip r:embed="rId8"/>
            <a:srcRect l="2885" b="3847"/>
            <a:stretch>
              <a:fillRect/>
            </a:stretch>
          </p:blipFill>
          <p:spPr bwMode="auto">
            <a:xfrm>
              <a:off x="5933020" y="307784"/>
              <a:ext cx="1865321" cy="183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Grafik 89" descr="P1019970.JPG"/>
            <p:cNvPicPr>
              <a:picLocks noChangeAspect="1"/>
            </p:cNvPicPr>
            <p:nvPr/>
          </p:nvPicPr>
          <p:blipFill>
            <a:blip r:embed="rId9"/>
            <a:srcRect l="2856" b="8571"/>
            <a:stretch>
              <a:fillRect/>
            </a:stretch>
          </p:blipFill>
          <p:spPr bwMode="auto">
            <a:xfrm>
              <a:off x="5933019" y="2349511"/>
              <a:ext cx="1882786" cy="171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feld 8"/>
            <p:cNvSpPr txBox="1"/>
            <p:nvPr/>
          </p:nvSpPr>
          <p:spPr>
            <a:xfrm>
              <a:off x="5843100" y="309371"/>
              <a:ext cx="1031312" cy="2769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PM00113</a:t>
              </a:r>
              <a:endParaRPr lang="de-A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feld 10"/>
            <p:cNvSpPr txBox="1"/>
            <p:nvPr/>
          </p:nvSpPr>
          <p:spPr>
            <a:xfrm>
              <a:off x="5537307" y="2348974"/>
              <a:ext cx="2075403" cy="2769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PM00113-GFP</a:t>
              </a:r>
              <a:endParaRPr lang="de-A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Gerade Verbindung 101"/>
            <p:cNvCxnSpPr/>
            <p:nvPr/>
          </p:nvCxnSpPr>
          <p:spPr>
            <a:xfrm>
              <a:off x="5554934" y="2036287"/>
              <a:ext cx="23451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5554934" y="3944149"/>
              <a:ext cx="232985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7495452" y="3944149"/>
              <a:ext cx="23451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7495452" y="2036287"/>
              <a:ext cx="23451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91" name="Gruppieren 95"/>
          <p:cNvGrpSpPr>
            <a:grpSpLocks/>
          </p:cNvGrpSpPr>
          <p:nvPr/>
        </p:nvGrpSpPr>
        <p:grpSpPr bwMode="auto">
          <a:xfrm>
            <a:off x="1544638" y="2163763"/>
            <a:ext cx="2195512" cy="1254125"/>
            <a:chOff x="1575868" y="2278286"/>
            <a:chExt cx="1682170" cy="1152525"/>
          </a:xfrm>
        </p:grpSpPr>
        <p:sp>
          <p:nvSpPr>
            <p:cNvPr id="98" name="Rechteck 97"/>
            <p:cNvSpPr/>
            <p:nvPr/>
          </p:nvSpPr>
          <p:spPr>
            <a:xfrm>
              <a:off x="1575868" y="2278286"/>
              <a:ext cx="1531346" cy="1152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16396" name="Gruppieren 83"/>
            <p:cNvGrpSpPr>
              <a:grpSpLocks/>
            </p:cNvGrpSpPr>
            <p:nvPr/>
          </p:nvGrpSpPr>
          <p:grpSpPr bwMode="auto">
            <a:xfrm>
              <a:off x="1771199" y="2376909"/>
              <a:ext cx="129886" cy="144463"/>
              <a:chOff x="5004048" y="476672"/>
              <a:chExt cx="144016" cy="144016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5004598" y="477252"/>
                <a:ext cx="142956" cy="14398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057196" y="526701"/>
                <a:ext cx="45854" cy="450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6397" name="Textfeld 86"/>
            <p:cNvSpPr txBox="1">
              <a:spLocks noChangeArrowheads="1"/>
            </p:cNvSpPr>
            <p:nvPr/>
          </p:nvSpPr>
          <p:spPr bwMode="auto">
            <a:xfrm>
              <a:off x="2042012" y="2305472"/>
              <a:ext cx="103764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Myeloma cell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1772912" y="2666351"/>
              <a:ext cx="176366" cy="125465"/>
            </a:xfrm>
            <a:custGeom>
              <a:avLst/>
              <a:gdLst>
                <a:gd name="connsiteX0" fmla="*/ 0 w 194384"/>
                <a:gd name="connsiteY0" fmla="*/ 126609 h 126609"/>
                <a:gd name="connsiteX1" fmla="*/ 14068 w 194384"/>
                <a:gd name="connsiteY1" fmla="*/ 121920 h 126609"/>
                <a:gd name="connsiteX2" fmla="*/ 32825 w 194384"/>
                <a:gd name="connsiteY2" fmla="*/ 93784 h 126609"/>
                <a:gd name="connsiteX3" fmla="*/ 46893 w 194384"/>
                <a:gd name="connsiteY3" fmla="*/ 65649 h 126609"/>
                <a:gd name="connsiteX4" fmla="*/ 60960 w 194384"/>
                <a:gd name="connsiteY4" fmla="*/ 75027 h 126609"/>
                <a:gd name="connsiteX5" fmla="*/ 84407 w 194384"/>
                <a:gd name="connsiteY5" fmla="*/ 42203 h 126609"/>
                <a:gd name="connsiteX6" fmla="*/ 131299 w 194384"/>
                <a:gd name="connsiteY6" fmla="*/ 46892 h 126609"/>
                <a:gd name="connsiteX7" fmla="*/ 140677 w 194384"/>
                <a:gd name="connsiteY7" fmla="*/ 14067 h 126609"/>
                <a:gd name="connsiteX8" fmla="*/ 154745 w 194384"/>
                <a:gd name="connsiteY8" fmla="*/ 9378 h 126609"/>
                <a:gd name="connsiteX9" fmla="*/ 192259 w 194384"/>
                <a:gd name="connsiteY9" fmla="*/ 4689 h 126609"/>
                <a:gd name="connsiteX10" fmla="*/ 187570 w 194384"/>
                <a:gd name="connsiteY10" fmla="*/ 0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4" h="126609">
                  <a:moveTo>
                    <a:pt x="0" y="126609"/>
                  </a:moveTo>
                  <a:cubicBezTo>
                    <a:pt x="4689" y="125046"/>
                    <a:pt x="10573" y="125415"/>
                    <a:pt x="14068" y="121920"/>
                  </a:cubicBezTo>
                  <a:cubicBezTo>
                    <a:pt x="22038" y="113950"/>
                    <a:pt x="32825" y="93784"/>
                    <a:pt x="32825" y="93784"/>
                  </a:cubicBezTo>
                  <a:cubicBezTo>
                    <a:pt x="33508" y="91051"/>
                    <a:pt x="36440" y="65649"/>
                    <a:pt x="46893" y="65649"/>
                  </a:cubicBezTo>
                  <a:cubicBezTo>
                    <a:pt x="52528" y="65649"/>
                    <a:pt x="56271" y="71901"/>
                    <a:pt x="60960" y="75027"/>
                  </a:cubicBezTo>
                  <a:cubicBezTo>
                    <a:pt x="71902" y="42203"/>
                    <a:pt x="60961" y="50018"/>
                    <a:pt x="84407" y="42203"/>
                  </a:cubicBezTo>
                  <a:cubicBezTo>
                    <a:pt x="118656" y="53619"/>
                    <a:pt x="102952" y="53978"/>
                    <a:pt x="131299" y="46892"/>
                  </a:cubicBezTo>
                  <a:cubicBezTo>
                    <a:pt x="131339" y="46730"/>
                    <a:pt x="138435" y="16309"/>
                    <a:pt x="140677" y="14067"/>
                  </a:cubicBezTo>
                  <a:cubicBezTo>
                    <a:pt x="144172" y="10572"/>
                    <a:pt x="149882" y="10262"/>
                    <a:pt x="154745" y="9378"/>
                  </a:cubicBezTo>
                  <a:cubicBezTo>
                    <a:pt x="167144" y="7124"/>
                    <a:pt x="180142" y="8151"/>
                    <a:pt x="192259" y="4689"/>
                  </a:cubicBezTo>
                  <a:cubicBezTo>
                    <a:pt x="194384" y="4082"/>
                    <a:pt x="189133" y="1563"/>
                    <a:pt x="18757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399" name="Textfeld 95"/>
            <p:cNvSpPr txBox="1">
              <a:spLocks noChangeArrowheads="1"/>
            </p:cNvSpPr>
            <p:nvPr/>
          </p:nvSpPr>
          <p:spPr bwMode="auto">
            <a:xfrm>
              <a:off x="2041435" y="2572172"/>
              <a:ext cx="121660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Collagen matrix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6400" name="Gruppieren 98"/>
            <p:cNvGrpSpPr>
              <a:grpSpLocks/>
            </p:cNvGrpSpPr>
            <p:nvPr/>
          </p:nvGrpSpPr>
          <p:grpSpPr bwMode="auto">
            <a:xfrm>
              <a:off x="1642007" y="2952527"/>
              <a:ext cx="337705" cy="73025"/>
              <a:chOff x="3851920" y="2276872"/>
              <a:chExt cx="370641" cy="72200"/>
            </a:xfrm>
          </p:grpSpPr>
          <p:sp>
            <p:nvSpPr>
              <p:cNvPr id="113" name="Freihandform 112"/>
              <p:cNvSpPr/>
              <p:nvPr/>
            </p:nvSpPr>
            <p:spPr>
              <a:xfrm>
                <a:off x="3851418" y="2276642"/>
                <a:ext cx="371115" cy="72121"/>
              </a:xfrm>
              <a:custGeom>
                <a:avLst/>
                <a:gdLst>
                  <a:gd name="connsiteX0" fmla="*/ 7815 w 370641"/>
                  <a:gd name="connsiteY0" fmla="*/ 37514 h 72200"/>
                  <a:gd name="connsiteX1" fmla="*/ 87532 w 370641"/>
                  <a:gd name="connsiteY1" fmla="*/ 32824 h 72200"/>
                  <a:gd name="connsiteX2" fmla="*/ 101599 w 370641"/>
                  <a:gd name="connsiteY2" fmla="*/ 23446 h 72200"/>
                  <a:gd name="connsiteX3" fmla="*/ 120356 w 370641"/>
                  <a:gd name="connsiteY3" fmla="*/ 4689 h 72200"/>
                  <a:gd name="connsiteX4" fmla="*/ 218830 w 370641"/>
                  <a:gd name="connsiteY4" fmla="*/ 9378 h 72200"/>
                  <a:gd name="connsiteX5" fmla="*/ 284479 w 370641"/>
                  <a:gd name="connsiteY5" fmla="*/ 14068 h 72200"/>
                  <a:gd name="connsiteX6" fmla="*/ 307925 w 370641"/>
                  <a:gd name="connsiteY6" fmla="*/ 9378 h 72200"/>
                  <a:gd name="connsiteX7" fmla="*/ 364196 w 370641"/>
                  <a:gd name="connsiteY7" fmla="*/ 0 h 72200"/>
                  <a:gd name="connsiteX8" fmla="*/ 345439 w 370641"/>
                  <a:gd name="connsiteY8" fmla="*/ 4689 h 72200"/>
                  <a:gd name="connsiteX9" fmla="*/ 317304 w 370641"/>
                  <a:gd name="connsiteY9" fmla="*/ 9378 h 72200"/>
                  <a:gd name="connsiteX10" fmla="*/ 298547 w 370641"/>
                  <a:gd name="connsiteY10" fmla="*/ 18757 h 72200"/>
                  <a:gd name="connsiteX11" fmla="*/ 279790 w 370641"/>
                  <a:gd name="connsiteY11" fmla="*/ 37514 h 72200"/>
                  <a:gd name="connsiteX12" fmla="*/ 246965 w 370641"/>
                  <a:gd name="connsiteY12" fmla="*/ 42203 h 72200"/>
                  <a:gd name="connsiteX13" fmla="*/ 232898 w 370641"/>
                  <a:gd name="connsiteY13" fmla="*/ 51581 h 72200"/>
                  <a:gd name="connsiteX14" fmla="*/ 204762 w 370641"/>
                  <a:gd name="connsiteY14" fmla="*/ 60960 h 72200"/>
                  <a:gd name="connsiteX15" fmla="*/ 190695 w 370641"/>
                  <a:gd name="connsiteY15" fmla="*/ 70338 h 72200"/>
                  <a:gd name="connsiteX16" fmla="*/ 82842 w 370641"/>
                  <a:gd name="connsiteY16" fmla="*/ 60960 h 72200"/>
                  <a:gd name="connsiteX17" fmla="*/ 40639 w 370641"/>
                  <a:gd name="connsiteY17" fmla="*/ 42203 h 72200"/>
                  <a:gd name="connsiteX18" fmla="*/ 7815 w 370641"/>
                  <a:gd name="connsiteY18" fmla="*/ 37514 h 7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641" h="72200">
                    <a:moveTo>
                      <a:pt x="7815" y="37514"/>
                    </a:moveTo>
                    <a:cubicBezTo>
                      <a:pt x="15630" y="35951"/>
                      <a:pt x="61208" y="36773"/>
                      <a:pt x="87532" y="32824"/>
                    </a:cubicBezTo>
                    <a:cubicBezTo>
                      <a:pt x="93105" y="31988"/>
                      <a:pt x="97320" y="27114"/>
                      <a:pt x="101599" y="23446"/>
                    </a:cubicBezTo>
                    <a:cubicBezTo>
                      <a:pt x="108312" y="17692"/>
                      <a:pt x="120356" y="4689"/>
                      <a:pt x="120356" y="4689"/>
                    </a:cubicBezTo>
                    <a:lnTo>
                      <a:pt x="218830" y="9378"/>
                    </a:lnTo>
                    <a:cubicBezTo>
                      <a:pt x="240733" y="10630"/>
                      <a:pt x="262540" y="14068"/>
                      <a:pt x="284479" y="14068"/>
                    </a:cubicBezTo>
                    <a:cubicBezTo>
                      <a:pt x="292449" y="14068"/>
                      <a:pt x="300145" y="11107"/>
                      <a:pt x="307925" y="9378"/>
                    </a:cubicBezTo>
                    <a:cubicBezTo>
                      <a:pt x="330147" y="4439"/>
                      <a:pt x="337418" y="0"/>
                      <a:pt x="364196" y="0"/>
                    </a:cubicBezTo>
                    <a:cubicBezTo>
                      <a:pt x="370641" y="0"/>
                      <a:pt x="351759" y="3425"/>
                      <a:pt x="345439" y="4689"/>
                    </a:cubicBezTo>
                    <a:cubicBezTo>
                      <a:pt x="336116" y="6554"/>
                      <a:pt x="326682" y="7815"/>
                      <a:pt x="317304" y="9378"/>
                    </a:cubicBezTo>
                    <a:cubicBezTo>
                      <a:pt x="311052" y="12504"/>
                      <a:pt x="304139" y="14563"/>
                      <a:pt x="298547" y="18757"/>
                    </a:cubicBezTo>
                    <a:cubicBezTo>
                      <a:pt x="291473" y="24062"/>
                      <a:pt x="288543" y="36264"/>
                      <a:pt x="279790" y="37514"/>
                    </a:cubicBezTo>
                    <a:lnTo>
                      <a:pt x="246965" y="42203"/>
                    </a:lnTo>
                    <a:cubicBezTo>
                      <a:pt x="242276" y="45329"/>
                      <a:pt x="238048" y="49292"/>
                      <a:pt x="232898" y="51581"/>
                    </a:cubicBezTo>
                    <a:cubicBezTo>
                      <a:pt x="223864" y="55596"/>
                      <a:pt x="204762" y="60960"/>
                      <a:pt x="204762" y="60960"/>
                    </a:cubicBezTo>
                    <a:cubicBezTo>
                      <a:pt x="200073" y="64086"/>
                      <a:pt x="196323" y="70042"/>
                      <a:pt x="190695" y="70338"/>
                    </a:cubicBezTo>
                    <a:cubicBezTo>
                      <a:pt x="155320" y="72200"/>
                      <a:pt x="118117" y="65999"/>
                      <a:pt x="82842" y="60960"/>
                    </a:cubicBezTo>
                    <a:cubicBezTo>
                      <a:pt x="60549" y="46097"/>
                      <a:pt x="74122" y="53364"/>
                      <a:pt x="40639" y="42203"/>
                    </a:cubicBezTo>
                    <a:cubicBezTo>
                      <a:pt x="25089" y="37020"/>
                      <a:pt x="0" y="39077"/>
                      <a:pt x="7815" y="375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14" name="Ellipse 113"/>
              <p:cNvSpPr/>
              <p:nvPr/>
            </p:nvSpPr>
            <p:spPr>
              <a:xfrm flipH="1" flipV="1">
                <a:off x="3995592" y="2295393"/>
                <a:ext cx="46723" cy="46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6401" name="Textfeld 113"/>
            <p:cNvSpPr txBox="1">
              <a:spLocks noChangeArrowheads="1"/>
            </p:cNvSpPr>
            <p:nvPr/>
          </p:nvSpPr>
          <p:spPr bwMode="auto">
            <a:xfrm>
              <a:off x="2063612" y="2854549"/>
              <a:ext cx="805204" cy="25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BM fibroblast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1" name="Stern mit 5 Zacken 110"/>
            <p:cNvSpPr/>
            <p:nvPr/>
          </p:nvSpPr>
          <p:spPr>
            <a:xfrm>
              <a:off x="1763181" y="3169669"/>
              <a:ext cx="144742" cy="144431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403" name="Textfeld 113"/>
            <p:cNvSpPr txBox="1">
              <a:spLocks noChangeArrowheads="1"/>
            </p:cNvSpPr>
            <p:nvPr/>
          </p:nvSpPr>
          <p:spPr bwMode="auto">
            <a:xfrm>
              <a:off x="2072603" y="3122636"/>
              <a:ext cx="4940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200" b="1">
                  <a:latin typeface="Calibri" pitchFamily="34" charset="0"/>
                  <a:cs typeface="Arial" charset="0"/>
                </a:rPr>
                <a:t>Drug</a:t>
              </a:r>
              <a:endParaRPr lang="de-DE" sz="1200" b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28" name="Textfeld 8"/>
          <p:cNvSpPr txBox="1"/>
          <p:nvPr/>
        </p:nvSpPr>
        <p:spPr>
          <a:xfrm>
            <a:off x="3862388" y="2157413"/>
            <a:ext cx="969962" cy="277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Co-GFP</a:t>
            </a:r>
            <a:endParaRPr lang="de-A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Textfeld 100"/>
          <p:cNvSpPr txBox="1">
            <a:spLocks noChangeArrowheads="1"/>
          </p:cNvSpPr>
          <p:nvPr/>
        </p:nvSpPr>
        <p:spPr bwMode="auto">
          <a:xfrm>
            <a:off x="1821883" y="4153556"/>
            <a:ext cx="85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>
                <a:latin typeface="Calibri" pitchFamily="34" charset="0"/>
              </a:rPr>
              <a:t>OPM-2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82" name="Textfeld 100"/>
          <p:cNvSpPr txBox="1">
            <a:spLocks noChangeArrowheads="1"/>
          </p:cNvSpPr>
          <p:nvPr/>
        </p:nvSpPr>
        <p:spPr bwMode="auto">
          <a:xfrm>
            <a:off x="5868144" y="4149080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 dirty="0" smtClean="0">
                <a:latin typeface="Calibri" pitchFamily="34" charset="0"/>
              </a:rPr>
              <a:t>RPMI-8226</a:t>
            </a:r>
            <a:endParaRPr lang="de-DE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70465"/>
            <a:ext cx="83529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/>
              <a:t>Anteil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lebender</a:t>
            </a:r>
            <a:r>
              <a:rPr lang="en-US" sz="2400" b="1" dirty="0" smtClean="0"/>
              <a:t> MM </a:t>
            </a:r>
            <a:r>
              <a:rPr lang="en-US" sz="2400" b="1" dirty="0" err="1" smtClean="0"/>
              <a:t>Zellen</a:t>
            </a:r>
            <a:r>
              <a:rPr lang="en-US" sz="2400" b="1" dirty="0" smtClean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n</a:t>
            </a:r>
            <a:r>
              <a:rPr lang="en-US" sz="2400" b="1" dirty="0" err="1" smtClean="0"/>
              <a:t>ach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Applikation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neuer</a:t>
            </a:r>
            <a:r>
              <a:rPr lang="en-US" sz="2400" b="1" dirty="0" smtClean="0"/>
              <a:t> mariner </a:t>
            </a:r>
            <a:r>
              <a:rPr lang="en-US" sz="2400" b="1" dirty="0" err="1" smtClean="0"/>
              <a:t>Substanzen</a:t>
            </a:r>
            <a:endParaRPr lang="en-US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(in vitro)</a:t>
            </a:r>
            <a:endParaRPr lang="en-US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32943"/>
              </p:ext>
            </p:extLst>
          </p:nvPr>
        </p:nvGraphicFramePr>
        <p:xfrm>
          <a:off x="107505" y="1484784"/>
          <a:ext cx="8928991" cy="5184575"/>
        </p:xfrm>
        <a:graphic>
          <a:graphicData uri="http://schemas.openxmlformats.org/drawingml/2006/table">
            <a:tbl>
              <a:tblPr firstRow="1" firstCol="1" bandRow="1"/>
              <a:tblGrid>
                <a:gridCol w="571446"/>
                <a:gridCol w="494122"/>
                <a:gridCol w="847066"/>
                <a:gridCol w="847066"/>
                <a:gridCol w="917656"/>
                <a:gridCol w="860866"/>
                <a:gridCol w="578972"/>
                <a:gridCol w="635300"/>
                <a:gridCol w="705888"/>
                <a:gridCol w="705888"/>
                <a:gridCol w="705888"/>
                <a:gridCol w="1058833"/>
              </a:tblGrid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Patient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Bortezomib</a:t>
                      </a:r>
                      <a:r>
                        <a:rPr lang="de-AT" sz="1200" b="1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Plitidepsin</a:t>
                      </a:r>
                      <a:r>
                        <a:rPr lang="de-DE" sz="12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Lamellarin</a:t>
                      </a: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Elisidepsin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ES-285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Zalypsis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PM00113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PM01215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PM02781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Thiocoraline</a:t>
                      </a:r>
                      <a:r>
                        <a:rPr lang="de-AT" sz="1200" b="1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79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12*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81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77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15*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18*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77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65*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MM#2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79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59*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75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62*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67*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66*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62*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MM#3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77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51*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83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85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81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16*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15*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70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70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76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MM#4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67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46*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65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53*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10*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9*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61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58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58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MM#5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89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20*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86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88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86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76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69*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MM#6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80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12*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26*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79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51*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54*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69*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50*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</a:t>
                      </a: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82</a:t>
                      </a: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79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78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29*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18*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16*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14*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58*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</a:t>
                      </a: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18*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10*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MM#10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27*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39*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18*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24*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70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56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132080" marR="1320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5" y="116632"/>
            <a:ext cx="4536504" cy="8823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3600" b="1" dirty="0"/>
              <a:t>Ausblick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19" y="1124744"/>
            <a:ext cx="842493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/>
              <a:t>• </a:t>
            </a:r>
            <a:r>
              <a:rPr lang="de-DE" sz="2400" dirty="0" err="1"/>
              <a:t>Carfilzomib</a:t>
            </a:r>
            <a:r>
              <a:rPr lang="de-DE" sz="2400" dirty="0"/>
              <a:t> bietet eine neue Option jenseits von </a:t>
            </a:r>
            <a:r>
              <a:rPr lang="de-DE" sz="2400" dirty="0" err="1"/>
              <a:t>Lenalidomid</a:t>
            </a:r>
            <a:r>
              <a:rPr lang="de-DE" sz="2400" dirty="0"/>
              <a:t> </a:t>
            </a:r>
            <a:r>
              <a:rPr lang="de-DE" sz="2400" dirty="0" smtClean="0"/>
              <a:t>und </a:t>
            </a:r>
            <a:r>
              <a:rPr lang="de-DE" sz="2400" dirty="0" err="1" smtClean="0"/>
              <a:t>Bortezomib</a:t>
            </a:r>
            <a:r>
              <a:rPr lang="de-DE" sz="2400" dirty="0"/>
              <a:t>, zugelassen in USA seit </a:t>
            </a:r>
            <a:r>
              <a:rPr lang="de-DE" sz="2400" dirty="0" smtClean="0"/>
              <a:t>07/12</a:t>
            </a:r>
          </a:p>
          <a:p>
            <a:endParaRPr lang="de-DE" sz="2400" dirty="0"/>
          </a:p>
          <a:p>
            <a:r>
              <a:rPr lang="de-DE" sz="2400" dirty="0"/>
              <a:t>• Orale </a:t>
            </a:r>
            <a:r>
              <a:rPr lang="de-DE" sz="2400" dirty="0" err="1"/>
              <a:t>Proteasomeninhibitoren</a:t>
            </a:r>
            <a:r>
              <a:rPr lang="de-DE" sz="2400" dirty="0"/>
              <a:t> in klinischer </a:t>
            </a:r>
            <a:r>
              <a:rPr lang="de-DE" sz="2400" dirty="0" smtClean="0"/>
              <a:t>Entwicklung</a:t>
            </a:r>
          </a:p>
          <a:p>
            <a:endParaRPr lang="de-DE" sz="2400" dirty="0"/>
          </a:p>
          <a:p>
            <a:r>
              <a:rPr lang="de-DE" sz="2400" dirty="0"/>
              <a:t>• </a:t>
            </a:r>
            <a:r>
              <a:rPr lang="de-DE" sz="2400" dirty="0" err="1"/>
              <a:t>Pomalidomid</a:t>
            </a:r>
            <a:r>
              <a:rPr lang="de-DE" sz="2400" dirty="0"/>
              <a:t> mit Potential, auch nach </a:t>
            </a:r>
            <a:r>
              <a:rPr lang="de-DE" sz="2400" dirty="0" err="1" smtClean="0"/>
              <a:t>Lenalidomid</a:t>
            </a:r>
            <a:r>
              <a:rPr lang="de-DE" sz="2400" dirty="0" smtClean="0"/>
              <a:t>-Resistenz</a:t>
            </a:r>
          </a:p>
          <a:p>
            <a:endParaRPr lang="de-DE" sz="2400" dirty="0"/>
          </a:p>
          <a:p>
            <a:r>
              <a:rPr lang="de-DE" sz="2400" dirty="0"/>
              <a:t>• Therapeutische Antikörper vielversprechend in </a:t>
            </a:r>
          </a:p>
          <a:p>
            <a:r>
              <a:rPr lang="de-DE" sz="2400" dirty="0"/>
              <a:t>Kombinationstherapie, </a:t>
            </a:r>
            <a:r>
              <a:rPr lang="de-DE" sz="2400" dirty="0" err="1"/>
              <a:t>Elotuzumab</a:t>
            </a:r>
            <a:r>
              <a:rPr lang="de-DE" sz="2400" dirty="0"/>
              <a:t> in </a:t>
            </a:r>
            <a:r>
              <a:rPr lang="de-DE" sz="2400" dirty="0" smtClean="0"/>
              <a:t>Zulassungsstudien</a:t>
            </a:r>
          </a:p>
          <a:p>
            <a:endParaRPr lang="de-DE" sz="2400" dirty="0"/>
          </a:p>
          <a:p>
            <a:r>
              <a:rPr lang="de-DE" sz="2400" dirty="0"/>
              <a:t>• Viele neue Medikamente in der frühen klinischen </a:t>
            </a:r>
            <a:r>
              <a:rPr lang="de-DE" sz="2400" dirty="0" smtClean="0"/>
              <a:t>Entwicklung</a:t>
            </a:r>
          </a:p>
          <a:p>
            <a:endParaRPr lang="de-DE" sz="2400" dirty="0"/>
          </a:p>
          <a:p>
            <a:r>
              <a:rPr lang="de-DE" sz="2400" dirty="0"/>
              <a:t>• Die Teilnahme an klinischen Studien ist essentiell um das </a:t>
            </a:r>
          </a:p>
          <a:p>
            <a:r>
              <a:rPr lang="de-DE" sz="2400" dirty="0"/>
              <a:t>Multiple </a:t>
            </a:r>
            <a:r>
              <a:rPr lang="de-DE" sz="2400" dirty="0" err="1"/>
              <a:t>Myelom</a:t>
            </a:r>
            <a:r>
              <a:rPr lang="de-DE" sz="2400" dirty="0"/>
              <a:t> eines Tages heilen zu können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214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4" descr="Sonnenunter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49898" y="5661248"/>
            <a:ext cx="391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chemeClr val="bg1"/>
                </a:solidFill>
              </a:rPr>
              <a:t>Vielen Dank für Ihre Aufmerksamkeit</a:t>
            </a:r>
            <a:endParaRPr lang="de-A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890F853"/>
          <p:cNvPicPr>
            <a:picLocks noGrp="1" noChangeAspect="1" noChangeArrowheads="1"/>
          </p:cNvPicPr>
          <p:nvPr/>
        </p:nvPicPr>
        <p:blipFill>
          <a:blip r:embed="rId2" cstate="print">
            <a:lum brigh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9805"/>
            <a:ext cx="8229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7200" y="169476"/>
            <a:ext cx="8229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/>
              <a:t>Neue Angriffspunkte</a:t>
            </a:r>
          </a:p>
          <a:p>
            <a:pPr algn="ctr"/>
            <a:r>
              <a:rPr lang="de-AT" sz="3600" b="1" dirty="0" smtClean="0"/>
              <a:t> in der Behandlung des MM 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0125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66975" y="692696"/>
            <a:ext cx="7972490" cy="5541197"/>
            <a:chOff x="414836" y="618070"/>
            <a:chExt cx="8238105" cy="5725810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5955746" y="5976238"/>
              <a:ext cx="267139" cy="185176"/>
            </a:xfrm>
            <a:prstGeom prst="triangle">
              <a:avLst>
                <a:gd name="adj" fmla="val 49986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183421" y="5869990"/>
              <a:ext cx="1055776" cy="4738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 dirty="0">
                  <a:latin typeface="Arial" pitchFamily="1" charset="0"/>
                  <a:cs typeface="Osaka" pitchFamily="1" charset="-128"/>
                </a:rPr>
                <a:t>VCAM-1</a:t>
              </a:r>
            </a:p>
            <a:p>
              <a:pPr eaLnBrk="0" hangingPunct="0"/>
              <a:r>
                <a:rPr kumimoji="1" lang="en-US" altLang="ja-JP" sz="1200" b="1" dirty="0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Fibronectin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rot="21540000">
              <a:off x="5989138" y="5560351"/>
              <a:ext cx="191247" cy="17151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175832" y="5507227"/>
              <a:ext cx="734433" cy="2830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 dirty="0">
                  <a:latin typeface="Arial" pitchFamily="1" charset="0"/>
                  <a:cs typeface="Osaka" pitchFamily="1" charset="-128"/>
                </a:rPr>
                <a:t>ICAM-1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092605" y="5611957"/>
              <a:ext cx="3172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106266" y="6129540"/>
              <a:ext cx="31722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043569" y="6047577"/>
              <a:ext cx="276246" cy="182140"/>
            </a:xfrm>
            <a:custGeom>
              <a:avLst/>
              <a:gdLst>
                <a:gd name="T0" fmla="*/ 2147483647 w 224"/>
                <a:gd name="T1" fmla="*/ 0 h 162"/>
                <a:gd name="T2" fmla="*/ 2147483647 w 224"/>
                <a:gd name="T3" fmla="*/ 2147483647 h 162"/>
                <a:gd name="T4" fmla="*/ 0 w 224"/>
                <a:gd name="T5" fmla="*/ 2147483647 h 162"/>
                <a:gd name="T6" fmla="*/ 2147483647 w 224"/>
                <a:gd name="T7" fmla="*/ 2147483647 h 162"/>
                <a:gd name="T8" fmla="*/ 2147483647 w 224"/>
                <a:gd name="T9" fmla="*/ 2147483647 h 162"/>
                <a:gd name="T10" fmla="*/ 2147483647 w 224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162"/>
                <a:gd name="T20" fmla="*/ 224 w 224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162">
                  <a:moveTo>
                    <a:pt x="216" y="0"/>
                  </a:moveTo>
                  <a:lnTo>
                    <a:pt x="105" y="105"/>
                  </a:lnTo>
                  <a:lnTo>
                    <a:pt x="0" y="5"/>
                  </a:lnTo>
                  <a:lnTo>
                    <a:pt x="2" y="161"/>
                  </a:lnTo>
                  <a:lnTo>
                    <a:pt x="223" y="159"/>
                  </a:lnTo>
                  <a:lnTo>
                    <a:pt x="21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pPr algn="just"/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022319" y="5400979"/>
              <a:ext cx="297496" cy="182140"/>
            </a:xfrm>
            <a:custGeom>
              <a:avLst/>
              <a:gdLst>
                <a:gd name="T0" fmla="*/ 2147483647 w 227"/>
                <a:gd name="T1" fmla="*/ 0 h 176"/>
                <a:gd name="T2" fmla="*/ 2147483647 w 227"/>
                <a:gd name="T3" fmla="*/ 2147483647 h 176"/>
                <a:gd name="T4" fmla="*/ 2147483647 w 227"/>
                <a:gd name="T5" fmla="*/ 2147483647 h 176"/>
                <a:gd name="T6" fmla="*/ 2147483647 w 227"/>
                <a:gd name="T7" fmla="*/ 2147483647 h 176"/>
                <a:gd name="T8" fmla="*/ 0 w 227"/>
                <a:gd name="T9" fmla="*/ 2147483647 h 176"/>
                <a:gd name="T10" fmla="*/ 0 w 227"/>
                <a:gd name="T11" fmla="*/ 2147483647 h 176"/>
                <a:gd name="T12" fmla="*/ 2147483647 w 227"/>
                <a:gd name="T13" fmla="*/ 2147483647 h 176"/>
                <a:gd name="T14" fmla="*/ 2147483647 w 227"/>
                <a:gd name="T15" fmla="*/ 2147483647 h 176"/>
                <a:gd name="T16" fmla="*/ 2147483647 w 227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176"/>
                <a:gd name="T29" fmla="*/ 227 w 227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176">
                  <a:moveTo>
                    <a:pt x="203" y="0"/>
                  </a:moveTo>
                  <a:lnTo>
                    <a:pt x="203" y="119"/>
                  </a:lnTo>
                  <a:lnTo>
                    <a:pt x="19" y="119"/>
                  </a:lnTo>
                  <a:lnTo>
                    <a:pt x="19" y="8"/>
                  </a:lnTo>
                  <a:lnTo>
                    <a:pt x="0" y="8"/>
                  </a:lnTo>
                  <a:lnTo>
                    <a:pt x="0" y="175"/>
                  </a:lnTo>
                  <a:lnTo>
                    <a:pt x="226" y="175"/>
                  </a:lnTo>
                  <a:lnTo>
                    <a:pt x="226" y="2"/>
                  </a:lnTo>
                  <a:lnTo>
                    <a:pt x="203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pPr algn="just"/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029910" y="5645350"/>
              <a:ext cx="288389" cy="192766"/>
            </a:xfrm>
            <a:custGeom>
              <a:avLst/>
              <a:gdLst>
                <a:gd name="T0" fmla="*/ 2147483647 w 220"/>
                <a:gd name="T1" fmla="*/ 0 h 187"/>
                <a:gd name="T2" fmla="*/ 2147483647 w 220"/>
                <a:gd name="T3" fmla="*/ 2147483647 h 187"/>
                <a:gd name="T4" fmla="*/ 2147483647 w 220"/>
                <a:gd name="T5" fmla="*/ 2147483647 h 187"/>
                <a:gd name="T6" fmla="*/ 2147483647 w 220"/>
                <a:gd name="T7" fmla="*/ 2147483647 h 187"/>
                <a:gd name="T8" fmla="*/ 0 w 220"/>
                <a:gd name="T9" fmla="*/ 2147483647 h 187"/>
                <a:gd name="T10" fmla="*/ 2147483647 w 220"/>
                <a:gd name="T11" fmla="*/ 2147483647 h 187"/>
                <a:gd name="T12" fmla="*/ 2147483647 w 220"/>
                <a:gd name="T13" fmla="*/ 2147483647 h 187"/>
                <a:gd name="T14" fmla="*/ 2147483647 w 220"/>
                <a:gd name="T15" fmla="*/ 2147483647 h 187"/>
                <a:gd name="T16" fmla="*/ 2147483647 w 22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187"/>
                <a:gd name="T29" fmla="*/ 220 w 22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187">
                  <a:moveTo>
                    <a:pt x="193" y="0"/>
                  </a:moveTo>
                  <a:lnTo>
                    <a:pt x="195" y="124"/>
                  </a:lnTo>
                  <a:lnTo>
                    <a:pt x="20" y="127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3" y="186"/>
                  </a:lnTo>
                  <a:lnTo>
                    <a:pt x="219" y="182"/>
                  </a:lnTo>
                  <a:lnTo>
                    <a:pt x="215" y="1"/>
                  </a:lnTo>
                  <a:lnTo>
                    <a:pt x="193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pPr algn="just"/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408315" y="5363032"/>
              <a:ext cx="629615" cy="28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 dirty="0">
                  <a:latin typeface="Arial" pitchFamily="1" charset="0"/>
                  <a:cs typeface="Osaka" pitchFamily="1" charset="-128"/>
                </a:rPr>
                <a:t>LFA-1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415905" y="5624100"/>
              <a:ext cx="689710" cy="28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 dirty="0">
                  <a:latin typeface="Arial" pitchFamily="1" charset="0"/>
                  <a:cs typeface="Osaka" pitchFamily="1" charset="-128"/>
                </a:rPr>
                <a:t>MUC-1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417422" y="5917462"/>
              <a:ext cx="646643" cy="283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>
                  <a:latin typeface="Arial" pitchFamily="1" charset="0"/>
                  <a:cs typeface="Osaka" pitchFamily="1" charset="-128"/>
                </a:rPr>
                <a:t>VLA-4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4836" y="3003282"/>
              <a:ext cx="1343395" cy="1714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b="1" dirty="0">
                  <a:latin typeface="Arial" pitchFamily="1" charset="0"/>
                  <a:cs typeface="Osaka" pitchFamily="1" charset="-128"/>
                </a:rPr>
                <a:t>Cytokines</a:t>
              </a:r>
              <a:endParaRPr kumimoji="1" lang="en-US" altLang="ja-JP" sz="1200" b="1" dirty="0">
                <a:latin typeface="Arial" pitchFamily="1" charset="0"/>
                <a:cs typeface="Osaka" pitchFamily="1" charset="-128"/>
              </a:endParaRPr>
            </a:p>
            <a:p>
              <a:pPr eaLnBrk="0" hangingPunct="0"/>
              <a:r>
                <a:rPr kumimoji="1" lang="en-US" altLang="ja-JP" sz="1200" b="1" dirty="0" smtClean="0">
                  <a:latin typeface="Arial" pitchFamily="1" charset="0"/>
                  <a:cs typeface="Osaka" pitchFamily="1" charset="-128"/>
                </a:rPr>
                <a:t>IIL-6, VEGF</a:t>
              </a:r>
            </a:p>
            <a:p>
              <a:pPr eaLnBrk="0" hangingPunct="0"/>
              <a:r>
                <a:rPr kumimoji="1" lang="en-US" altLang="ja-JP" sz="1200" b="1" dirty="0" smtClean="0">
                  <a:latin typeface="Arial" pitchFamily="1" charset="0"/>
                  <a:cs typeface="Osaka" pitchFamily="1" charset="-128"/>
                </a:rPr>
                <a:t>IGF-1, SDF-1</a:t>
              </a:r>
              <a:r>
                <a:rPr kumimoji="1" lang="en-US" altLang="ja-JP" sz="1200" b="1" dirty="0" smtClean="0">
                  <a:latin typeface="Symbol" pitchFamily="1" charset="2"/>
                  <a:cs typeface="Osaka" pitchFamily="1" charset="-128"/>
                </a:rPr>
                <a:t></a:t>
              </a:r>
            </a:p>
            <a:p>
              <a:pPr eaLnBrk="0" hangingPunct="0"/>
              <a:r>
                <a:rPr kumimoji="1" lang="en-US" altLang="ja-JP" sz="1200" b="1" dirty="0" smtClean="0">
                  <a:latin typeface="Arial" pitchFamily="1" charset="0"/>
                  <a:cs typeface="Osaka" pitchFamily="1" charset="-128"/>
                </a:rPr>
                <a:t>BIL-6, VEGF</a:t>
              </a:r>
            </a:p>
            <a:p>
              <a:pPr eaLnBrk="0" hangingPunct="0"/>
              <a:r>
                <a:rPr kumimoji="1" lang="en-US" altLang="ja-JP" sz="1200" b="1" dirty="0" smtClean="0">
                  <a:latin typeface="Arial" pitchFamily="1" charset="0"/>
                  <a:cs typeface="Osaka" pitchFamily="1" charset="-128"/>
                </a:rPr>
                <a:t>IGF-1, SDF-1</a:t>
              </a:r>
              <a:r>
                <a:rPr kumimoji="1" lang="en-US" altLang="ja-JP" sz="1200" b="1" dirty="0" smtClean="0">
                  <a:latin typeface="Symbol" pitchFamily="1" charset="2"/>
                  <a:cs typeface="Osaka" pitchFamily="1" charset="-128"/>
                </a:rPr>
                <a:t></a:t>
              </a:r>
            </a:p>
            <a:p>
              <a:pPr eaLnBrk="0" hangingPunct="0"/>
              <a:r>
                <a:rPr kumimoji="1" lang="en-US" altLang="ja-JP" sz="1200" b="1" dirty="0" smtClean="0">
                  <a:latin typeface="Arial" pitchFamily="1" charset="0"/>
                  <a:cs typeface="Osaka" pitchFamily="1" charset="-128"/>
                </a:rPr>
                <a:t>BAFF, APRIL</a:t>
              </a:r>
            </a:p>
            <a:p>
              <a:pPr eaLnBrk="0" hangingPunct="0"/>
              <a:endParaRPr kumimoji="1" lang="en-US" altLang="ja-JP" sz="1200" b="1" dirty="0" smtClean="0">
                <a:latin typeface="Arial" pitchFamily="1" charset="0"/>
                <a:cs typeface="Osaka" pitchFamily="1" charset="-128"/>
              </a:endParaRPr>
            </a:p>
            <a:p>
              <a:pPr eaLnBrk="0" hangingPunct="0"/>
              <a:r>
                <a:rPr kumimoji="1" lang="en-US" altLang="ja-JP" sz="1200" b="1" dirty="0" smtClean="0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BSF-3</a:t>
              </a:r>
              <a:endParaRPr kumimoji="1" lang="en-US" altLang="ja-JP" sz="1200" b="1" dirty="0">
                <a:solidFill>
                  <a:srgbClr val="FFFFFF"/>
                </a:solidFill>
                <a:latin typeface="Arial" pitchFamily="1" charset="0"/>
                <a:cs typeface="Osaka" pitchFamily="1" charset="-128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206943" y="3723769"/>
              <a:ext cx="629903" cy="61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 dirty="0">
                  <a:solidFill>
                    <a:srgbClr val="FFFFFF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TNF</a:t>
              </a:r>
              <a:r>
                <a:rPr kumimoji="1" lang="en-US" altLang="ja-JP" sz="1200" b="1" dirty="0">
                  <a:solidFill>
                    <a:srgbClr val="FFFFFF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</a:t>
              </a:r>
            </a:p>
            <a:p>
              <a:r>
                <a:rPr kumimoji="1" lang="en-US" altLang="ja-JP" sz="1200" b="1" dirty="0">
                  <a:solidFill>
                    <a:srgbClr val="FFFFFF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TGF</a:t>
              </a:r>
            </a:p>
            <a:p>
              <a:r>
                <a:rPr kumimoji="1" lang="en-US" altLang="ja-JP" sz="1200" b="1" dirty="0">
                  <a:solidFill>
                    <a:srgbClr val="FFFFFF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VEGF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rot="1319511">
              <a:off x="4192020" y="4657239"/>
              <a:ext cx="226157" cy="20642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791337">
              <a:off x="5092096" y="5044287"/>
              <a:ext cx="341514" cy="265622"/>
            </a:xfrm>
            <a:prstGeom prst="triangle">
              <a:avLst>
                <a:gd name="adj" fmla="val 49986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17940000">
              <a:off x="4686835" y="4901610"/>
              <a:ext cx="226158" cy="22615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0016" y="4391617"/>
              <a:ext cx="6027329" cy="1948902"/>
            </a:xfrm>
            <a:custGeom>
              <a:avLst/>
              <a:gdLst>
                <a:gd name="T0" fmla="*/ 2147483647 w 4984"/>
                <a:gd name="T1" fmla="*/ 2147483647 h 1593"/>
                <a:gd name="T2" fmla="*/ 2147483647 w 4984"/>
                <a:gd name="T3" fmla="*/ 2147483647 h 1593"/>
                <a:gd name="T4" fmla="*/ 2147483647 w 4984"/>
                <a:gd name="T5" fmla="*/ 2147483647 h 1593"/>
                <a:gd name="T6" fmla="*/ 2147483647 w 4984"/>
                <a:gd name="T7" fmla="*/ 2147483647 h 1593"/>
                <a:gd name="T8" fmla="*/ 2147483647 w 4984"/>
                <a:gd name="T9" fmla="*/ 2147483647 h 1593"/>
                <a:gd name="T10" fmla="*/ 2147483647 w 4984"/>
                <a:gd name="T11" fmla="*/ 2147483647 h 1593"/>
                <a:gd name="T12" fmla="*/ 2147483647 w 4984"/>
                <a:gd name="T13" fmla="*/ 0 h 1593"/>
                <a:gd name="T14" fmla="*/ 2147483647 w 4984"/>
                <a:gd name="T15" fmla="*/ 2147483647 h 1593"/>
                <a:gd name="T16" fmla="*/ 2147483647 w 4984"/>
                <a:gd name="T17" fmla="*/ 2147483647 h 1593"/>
                <a:gd name="T18" fmla="*/ 2147483647 w 4984"/>
                <a:gd name="T19" fmla="*/ 2147483647 h 1593"/>
                <a:gd name="T20" fmla="*/ 2147483647 w 4984"/>
                <a:gd name="T21" fmla="*/ 2147483647 h 1593"/>
                <a:gd name="T22" fmla="*/ 2147483647 w 4984"/>
                <a:gd name="T23" fmla="*/ 2147483647 h 1593"/>
                <a:gd name="T24" fmla="*/ 2147483647 w 4984"/>
                <a:gd name="T25" fmla="*/ 2147483647 h 1593"/>
                <a:gd name="T26" fmla="*/ 2147483647 w 4984"/>
                <a:gd name="T27" fmla="*/ 2147483647 h 1593"/>
                <a:gd name="T28" fmla="*/ 2147483647 w 4984"/>
                <a:gd name="T29" fmla="*/ 2147483647 h 1593"/>
                <a:gd name="T30" fmla="*/ 2147483647 w 4984"/>
                <a:gd name="T31" fmla="*/ 2147483647 h 1593"/>
                <a:gd name="T32" fmla="*/ 2147483647 w 4984"/>
                <a:gd name="T33" fmla="*/ 2147483647 h 1593"/>
                <a:gd name="T34" fmla="*/ 2147483647 w 4984"/>
                <a:gd name="T35" fmla="*/ 2147483647 h 1593"/>
                <a:gd name="T36" fmla="*/ 2147483647 w 4984"/>
                <a:gd name="T37" fmla="*/ 2147483647 h 1593"/>
                <a:gd name="T38" fmla="*/ 2147483647 w 4984"/>
                <a:gd name="T39" fmla="*/ 2147483647 h 1593"/>
                <a:gd name="T40" fmla="*/ 2147483647 w 4984"/>
                <a:gd name="T41" fmla="*/ 2147483647 h 1593"/>
                <a:gd name="T42" fmla="*/ 2147483647 w 4984"/>
                <a:gd name="T43" fmla="*/ 2147483647 h 1593"/>
                <a:gd name="T44" fmla="*/ 2147483647 w 4984"/>
                <a:gd name="T45" fmla="*/ 2147483647 h 1593"/>
                <a:gd name="T46" fmla="*/ 2147483647 w 4984"/>
                <a:gd name="T47" fmla="*/ 2147483647 h 1593"/>
                <a:gd name="T48" fmla="*/ 2147483647 w 4984"/>
                <a:gd name="T49" fmla="*/ 2147483647 h 1593"/>
                <a:gd name="T50" fmla="*/ 2147483647 w 4984"/>
                <a:gd name="T51" fmla="*/ 2147483647 h 1593"/>
                <a:gd name="T52" fmla="*/ 2147483647 w 4984"/>
                <a:gd name="T53" fmla="*/ 2147483647 h 1593"/>
                <a:gd name="T54" fmla="*/ 2147483647 w 4984"/>
                <a:gd name="T55" fmla="*/ 2147483647 h 1593"/>
                <a:gd name="T56" fmla="*/ 2147483647 w 4984"/>
                <a:gd name="T57" fmla="*/ 2147483647 h 1593"/>
                <a:gd name="T58" fmla="*/ 2147483647 w 4984"/>
                <a:gd name="T59" fmla="*/ 2147483647 h 1593"/>
                <a:gd name="T60" fmla="*/ 2147483647 w 4984"/>
                <a:gd name="T61" fmla="*/ 2147483647 h 1593"/>
                <a:gd name="T62" fmla="*/ 2147483647 w 4984"/>
                <a:gd name="T63" fmla="*/ 2147483647 h 1593"/>
                <a:gd name="T64" fmla="*/ 2147483647 w 4984"/>
                <a:gd name="T65" fmla="*/ 2147483647 h 1593"/>
                <a:gd name="T66" fmla="*/ 2147483647 w 4984"/>
                <a:gd name="T67" fmla="*/ 2147483647 h 1593"/>
                <a:gd name="T68" fmla="*/ 2147483647 w 4984"/>
                <a:gd name="T69" fmla="*/ 2147483647 h 1593"/>
                <a:gd name="T70" fmla="*/ 2147483647 w 4984"/>
                <a:gd name="T71" fmla="*/ 2147483647 h 1593"/>
                <a:gd name="T72" fmla="*/ 2147483647 w 4984"/>
                <a:gd name="T73" fmla="*/ 2147483647 h 1593"/>
                <a:gd name="T74" fmla="*/ 2147483647 w 4984"/>
                <a:gd name="T75" fmla="*/ 2147483647 h 1593"/>
                <a:gd name="T76" fmla="*/ 2147483647 w 4984"/>
                <a:gd name="T77" fmla="*/ 2147483647 h 1593"/>
                <a:gd name="T78" fmla="*/ 2147483647 w 4984"/>
                <a:gd name="T79" fmla="*/ 2147483647 h 1593"/>
                <a:gd name="T80" fmla="*/ 2147483647 w 4984"/>
                <a:gd name="T81" fmla="*/ 2147483647 h 1593"/>
                <a:gd name="T82" fmla="*/ 2147483647 w 4984"/>
                <a:gd name="T83" fmla="*/ 2147483647 h 1593"/>
                <a:gd name="T84" fmla="*/ 2147483647 w 4984"/>
                <a:gd name="T85" fmla="*/ 2147483647 h 1593"/>
                <a:gd name="T86" fmla="*/ 2147483647 w 4984"/>
                <a:gd name="T87" fmla="*/ 2147483647 h 1593"/>
                <a:gd name="T88" fmla="*/ 2147483647 w 4984"/>
                <a:gd name="T89" fmla="*/ 2147483647 h 1593"/>
                <a:gd name="T90" fmla="*/ 2147483647 w 4984"/>
                <a:gd name="T91" fmla="*/ 2147483647 h 1593"/>
                <a:gd name="T92" fmla="*/ 2147483647 w 4984"/>
                <a:gd name="T93" fmla="*/ 2147483647 h 1593"/>
                <a:gd name="T94" fmla="*/ 2147483647 w 4984"/>
                <a:gd name="T95" fmla="*/ 2147483647 h 1593"/>
                <a:gd name="T96" fmla="*/ 2147483647 w 4984"/>
                <a:gd name="T97" fmla="*/ 2147483647 h 1593"/>
                <a:gd name="T98" fmla="*/ 2147483647 w 4984"/>
                <a:gd name="T99" fmla="*/ 2147483647 h 1593"/>
                <a:gd name="T100" fmla="*/ 2147483647 w 4984"/>
                <a:gd name="T101" fmla="*/ 2147483647 h 1593"/>
                <a:gd name="T102" fmla="*/ 2147483647 w 4984"/>
                <a:gd name="T103" fmla="*/ 2147483647 h 1593"/>
                <a:gd name="T104" fmla="*/ 2147483647 w 4984"/>
                <a:gd name="T105" fmla="*/ 2147483647 h 1593"/>
                <a:gd name="T106" fmla="*/ 2147483647 w 4984"/>
                <a:gd name="T107" fmla="*/ 2147483647 h 1593"/>
                <a:gd name="T108" fmla="*/ 2147483647 w 4984"/>
                <a:gd name="T109" fmla="*/ 2147483647 h 1593"/>
                <a:gd name="T110" fmla="*/ 2147483647 w 4984"/>
                <a:gd name="T111" fmla="*/ 2147483647 h 1593"/>
                <a:gd name="T112" fmla="*/ 2147483647 w 4984"/>
                <a:gd name="T113" fmla="*/ 2147483647 h 1593"/>
                <a:gd name="T114" fmla="*/ 2147483647 w 4984"/>
                <a:gd name="T115" fmla="*/ 2147483647 h 1593"/>
                <a:gd name="T116" fmla="*/ 2147483647 w 4984"/>
                <a:gd name="T117" fmla="*/ 2147483647 h 1593"/>
                <a:gd name="T118" fmla="*/ 2147483647 w 4984"/>
                <a:gd name="T119" fmla="*/ 2147483647 h 1593"/>
                <a:gd name="T120" fmla="*/ 2147483647 w 4984"/>
                <a:gd name="T121" fmla="*/ 2147483647 h 1593"/>
                <a:gd name="T122" fmla="*/ 2147483647 w 4984"/>
                <a:gd name="T123" fmla="*/ 2147483647 h 15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84"/>
                <a:gd name="T187" fmla="*/ 0 h 1593"/>
                <a:gd name="T188" fmla="*/ 4984 w 4984"/>
                <a:gd name="T189" fmla="*/ 1593 h 15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84" h="1593">
                  <a:moveTo>
                    <a:pt x="1189" y="159"/>
                  </a:moveTo>
                  <a:lnTo>
                    <a:pt x="1215" y="136"/>
                  </a:lnTo>
                  <a:lnTo>
                    <a:pt x="1250" y="118"/>
                  </a:lnTo>
                  <a:lnTo>
                    <a:pt x="1302" y="112"/>
                  </a:lnTo>
                  <a:lnTo>
                    <a:pt x="1354" y="106"/>
                  </a:lnTo>
                  <a:lnTo>
                    <a:pt x="1380" y="100"/>
                  </a:lnTo>
                  <a:lnTo>
                    <a:pt x="1415" y="88"/>
                  </a:lnTo>
                  <a:lnTo>
                    <a:pt x="1476" y="65"/>
                  </a:lnTo>
                  <a:lnTo>
                    <a:pt x="1545" y="53"/>
                  </a:lnTo>
                  <a:lnTo>
                    <a:pt x="1615" y="41"/>
                  </a:lnTo>
                  <a:lnTo>
                    <a:pt x="1658" y="35"/>
                  </a:lnTo>
                  <a:lnTo>
                    <a:pt x="1710" y="23"/>
                  </a:lnTo>
                  <a:lnTo>
                    <a:pt x="1762" y="17"/>
                  </a:lnTo>
                  <a:lnTo>
                    <a:pt x="1806" y="11"/>
                  </a:lnTo>
                  <a:lnTo>
                    <a:pt x="1832" y="11"/>
                  </a:lnTo>
                  <a:lnTo>
                    <a:pt x="1849" y="11"/>
                  </a:lnTo>
                  <a:lnTo>
                    <a:pt x="1866" y="11"/>
                  </a:lnTo>
                  <a:lnTo>
                    <a:pt x="1884" y="11"/>
                  </a:lnTo>
                  <a:lnTo>
                    <a:pt x="1910" y="11"/>
                  </a:lnTo>
                  <a:lnTo>
                    <a:pt x="1944" y="6"/>
                  </a:lnTo>
                  <a:lnTo>
                    <a:pt x="1988" y="0"/>
                  </a:lnTo>
                  <a:lnTo>
                    <a:pt x="2031" y="0"/>
                  </a:lnTo>
                  <a:lnTo>
                    <a:pt x="2118" y="6"/>
                  </a:lnTo>
                  <a:lnTo>
                    <a:pt x="2222" y="23"/>
                  </a:lnTo>
                  <a:lnTo>
                    <a:pt x="2283" y="41"/>
                  </a:lnTo>
                  <a:lnTo>
                    <a:pt x="2352" y="59"/>
                  </a:lnTo>
                  <a:lnTo>
                    <a:pt x="2413" y="77"/>
                  </a:lnTo>
                  <a:lnTo>
                    <a:pt x="2465" y="94"/>
                  </a:lnTo>
                  <a:lnTo>
                    <a:pt x="2491" y="106"/>
                  </a:lnTo>
                  <a:lnTo>
                    <a:pt x="2509" y="124"/>
                  </a:lnTo>
                  <a:lnTo>
                    <a:pt x="2517" y="136"/>
                  </a:lnTo>
                  <a:lnTo>
                    <a:pt x="2535" y="148"/>
                  </a:lnTo>
                  <a:lnTo>
                    <a:pt x="2596" y="165"/>
                  </a:lnTo>
                  <a:lnTo>
                    <a:pt x="2648" y="189"/>
                  </a:lnTo>
                  <a:lnTo>
                    <a:pt x="2708" y="207"/>
                  </a:lnTo>
                  <a:lnTo>
                    <a:pt x="2769" y="225"/>
                  </a:lnTo>
                  <a:lnTo>
                    <a:pt x="2821" y="248"/>
                  </a:lnTo>
                  <a:lnTo>
                    <a:pt x="2873" y="266"/>
                  </a:lnTo>
                  <a:lnTo>
                    <a:pt x="2899" y="284"/>
                  </a:lnTo>
                  <a:lnTo>
                    <a:pt x="2925" y="302"/>
                  </a:lnTo>
                  <a:lnTo>
                    <a:pt x="2943" y="319"/>
                  </a:lnTo>
                  <a:lnTo>
                    <a:pt x="2969" y="331"/>
                  </a:lnTo>
                  <a:lnTo>
                    <a:pt x="2995" y="343"/>
                  </a:lnTo>
                  <a:lnTo>
                    <a:pt x="3030" y="349"/>
                  </a:lnTo>
                  <a:lnTo>
                    <a:pt x="3090" y="361"/>
                  </a:lnTo>
                  <a:lnTo>
                    <a:pt x="3134" y="378"/>
                  </a:lnTo>
                  <a:lnTo>
                    <a:pt x="3169" y="402"/>
                  </a:lnTo>
                  <a:lnTo>
                    <a:pt x="3203" y="426"/>
                  </a:lnTo>
                  <a:lnTo>
                    <a:pt x="3221" y="438"/>
                  </a:lnTo>
                  <a:lnTo>
                    <a:pt x="3247" y="455"/>
                  </a:lnTo>
                  <a:lnTo>
                    <a:pt x="3281" y="473"/>
                  </a:lnTo>
                  <a:lnTo>
                    <a:pt x="3316" y="491"/>
                  </a:lnTo>
                  <a:lnTo>
                    <a:pt x="3403" y="532"/>
                  </a:lnTo>
                  <a:lnTo>
                    <a:pt x="3455" y="562"/>
                  </a:lnTo>
                  <a:lnTo>
                    <a:pt x="3507" y="598"/>
                  </a:lnTo>
                  <a:lnTo>
                    <a:pt x="3568" y="627"/>
                  </a:lnTo>
                  <a:lnTo>
                    <a:pt x="3620" y="657"/>
                  </a:lnTo>
                  <a:lnTo>
                    <a:pt x="3724" y="698"/>
                  </a:lnTo>
                  <a:lnTo>
                    <a:pt x="3776" y="716"/>
                  </a:lnTo>
                  <a:lnTo>
                    <a:pt x="3820" y="734"/>
                  </a:lnTo>
                  <a:lnTo>
                    <a:pt x="3863" y="746"/>
                  </a:lnTo>
                  <a:lnTo>
                    <a:pt x="3889" y="751"/>
                  </a:lnTo>
                  <a:lnTo>
                    <a:pt x="3924" y="757"/>
                  </a:lnTo>
                  <a:lnTo>
                    <a:pt x="3959" y="763"/>
                  </a:lnTo>
                  <a:lnTo>
                    <a:pt x="4054" y="769"/>
                  </a:lnTo>
                  <a:lnTo>
                    <a:pt x="4167" y="775"/>
                  </a:lnTo>
                  <a:lnTo>
                    <a:pt x="4236" y="781"/>
                  </a:lnTo>
                  <a:lnTo>
                    <a:pt x="4323" y="793"/>
                  </a:lnTo>
                  <a:lnTo>
                    <a:pt x="4410" y="799"/>
                  </a:lnTo>
                  <a:lnTo>
                    <a:pt x="4488" y="805"/>
                  </a:lnTo>
                  <a:lnTo>
                    <a:pt x="4618" y="799"/>
                  </a:lnTo>
                  <a:lnTo>
                    <a:pt x="4670" y="793"/>
                  </a:lnTo>
                  <a:lnTo>
                    <a:pt x="4723" y="793"/>
                  </a:lnTo>
                  <a:lnTo>
                    <a:pt x="4766" y="793"/>
                  </a:lnTo>
                  <a:lnTo>
                    <a:pt x="4801" y="793"/>
                  </a:lnTo>
                  <a:lnTo>
                    <a:pt x="4853" y="793"/>
                  </a:lnTo>
                  <a:lnTo>
                    <a:pt x="4888" y="793"/>
                  </a:lnTo>
                  <a:lnTo>
                    <a:pt x="4931" y="793"/>
                  </a:lnTo>
                  <a:lnTo>
                    <a:pt x="4957" y="793"/>
                  </a:lnTo>
                  <a:lnTo>
                    <a:pt x="4948" y="793"/>
                  </a:lnTo>
                  <a:lnTo>
                    <a:pt x="4922" y="793"/>
                  </a:lnTo>
                  <a:lnTo>
                    <a:pt x="4853" y="793"/>
                  </a:lnTo>
                  <a:lnTo>
                    <a:pt x="4792" y="793"/>
                  </a:lnTo>
                  <a:lnTo>
                    <a:pt x="4766" y="793"/>
                  </a:lnTo>
                  <a:lnTo>
                    <a:pt x="4757" y="793"/>
                  </a:lnTo>
                  <a:lnTo>
                    <a:pt x="4775" y="793"/>
                  </a:lnTo>
                  <a:lnTo>
                    <a:pt x="4818" y="793"/>
                  </a:lnTo>
                  <a:lnTo>
                    <a:pt x="4870" y="793"/>
                  </a:lnTo>
                  <a:lnTo>
                    <a:pt x="4896" y="793"/>
                  </a:lnTo>
                  <a:lnTo>
                    <a:pt x="4914" y="793"/>
                  </a:lnTo>
                  <a:lnTo>
                    <a:pt x="4966" y="787"/>
                  </a:lnTo>
                  <a:lnTo>
                    <a:pt x="4974" y="787"/>
                  </a:lnTo>
                  <a:lnTo>
                    <a:pt x="4983" y="793"/>
                  </a:lnTo>
                  <a:lnTo>
                    <a:pt x="4974" y="799"/>
                  </a:lnTo>
                  <a:lnTo>
                    <a:pt x="4948" y="811"/>
                  </a:lnTo>
                  <a:lnTo>
                    <a:pt x="4922" y="817"/>
                  </a:lnTo>
                  <a:lnTo>
                    <a:pt x="4905" y="828"/>
                  </a:lnTo>
                  <a:lnTo>
                    <a:pt x="4870" y="846"/>
                  </a:lnTo>
                  <a:lnTo>
                    <a:pt x="4861" y="852"/>
                  </a:lnTo>
                  <a:lnTo>
                    <a:pt x="4835" y="858"/>
                  </a:lnTo>
                  <a:lnTo>
                    <a:pt x="4775" y="864"/>
                  </a:lnTo>
                  <a:lnTo>
                    <a:pt x="4697" y="870"/>
                  </a:lnTo>
                  <a:lnTo>
                    <a:pt x="4627" y="876"/>
                  </a:lnTo>
                  <a:lnTo>
                    <a:pt x="4549" y="882"/>
                  </a:lnTo>
                  <a:lnTo>
                    <a:pt x="4488" y="899"/>
                  </a:lnTo>
                  <a:lnTo>
                    <a:pt x="4419" y="911"/>
                  </a:lnTo>
                  <a:lnTo>
                    <a:pt x="4349" y="917"/>
                  </a:lnTo>
                  <a:lnTo>
                    <a:pt x="4323" y="917"/>
                  </a:lnTo>
                  <a:lnTo>
                    <a:pt x="4297" y="923"/>
                  </a:lnTo>
                  <a:lnTo>
                    <a:pt x="4254" y="935"/>
                  </a:lnTo>
                  <a:lnTo>
                    <a:pt x="4219" y="953"/>
                  </a:lnTo>
                  <a:lnTo>
                    <a:pt x="4184" y="970"/>
                  </a:lnTo>
                  <a:lnTo>
                    <a:pt x="4167" y="976"/>
                  </a:lnTo>
                  <a:lnTo>
                    <a:pt x="4132" y="988"/>
                  </a:lnTo>
                  <a:lnTo>
                    <a:pt x="4097" y="1006"/>
                  </a:lnTo>
                  <a:lnTo>
                    <a:pt x="4054" y="1024"/>
                  </a:lnTo>
                  <a:lnTo>
                    <a:pt x="4002" y="1042"/>
                  </a:lnTo>
                  <a:lnTo>
                    <a:pt x="3959" y="1059"/>
                  </a:lnTo>
                  <a:lnTo>
                    <a:pt x="3906" y="1065"/>
                  </a:lnTo>
                  <a:lnTo>
                    <a:pt x="3846" y="1071"/>
                  </a:lnTo>
                  <a:lnTo>
                    <a:pt x="3794" y="1071"/>
                  </a:lnTo>
                  <a:lnTo>
                    <a:pt x="3750" y="1083"/>
                  </a:lnTo>
                  <a:lnTo>
                    <a:pt x="3715" y="1101"/>
                  </a:lnTo>
                  <a:lnTo>
                    <a:pt x="3698" y="1118"/>
                  </a:lnTo>
                  <a:lnTo>
                    <a:pt x="3672" y="1130"/>
                  </a:lnTo>
                  <a:lnTo>
                    <a:pt x="3637" y="1148"/>
                  </a:lnTo>
                  <a:lnTo>
                    <a:pt x="3603" y="1166"/>
                  </a:lnTo>
                  <a:lnTo>
                    <a:pt x="3551" y="1184"/>
                  </a:lnTo>
                  <a:lnTo>
                    <a:pt x="3507" y="1201"/>
                  </a:lnTo>
                  <a:lnTo>
                    <a:pt x="3464" y="1219"/>
                  </a:lnTo>
                  <a:lnTo>
                    <a:pt x="3429" y="1237"/>
                  </a:lnTo>
                  <a:lnTo>
                    <a:pt x="3403" y="1255"/>
                  </a:lnTo>
                  <a:lnTo>
                    <a:pt x="3368" y="1272"/>
                  </a:lnTo>
                  <a:lnTo>
                    <a:pt x="3325" y="1296"/>
                  </a:lnTo>
                  <a:lnTo>
                    <a:pt x="3264" y="1326"/>
                  </a:lnTo>
                  <a:lnTo>
                    <a:pt x="3195" y="1361"/>
                  </a:lnTo>
                  <a:lnTo>
                    <a:pt x="3125" y="1391"/>
                  </a:lnTo>
                  <a:lnTo>
                    <a:pt x="3064" y="1420"/>
                  </a:lnTo>
                  <a:lnTo>
                    <a:pt x="3030" y="1438"/>
                  </a:lnTo>
                  <a:lnTo>
                    <a:pt x="3004" y="1456"/>
                  </a:lnTo>
                  <a:lnTo>
                    <a:pt x="2978" y="1468"/>
                  </a:lnTo>
                  <a:lnTo>
                    <a:pt x="2943" y="1486"/>
                  </a:lnTo>
                  <a:lnTo>
                    <a:pt x="2891" y="1509"/>
                  </a:lnTo>
                  <a:lnTo>
                    <a:pt x="2821" y="1533"/>
                  </a:lnTo>
                  <a:lnTo>
                    <a:pt x="2752" y="1562"/>
                  </a:lnTo>
                  <a:lnTo>
                    <a:pt x="2691" y="1580"/>
                  </a:lnTo>
                  <a:lnTo>
                    <a:pt x="2648" y="1592"/>
                  </a:lnTo>
                  <a:lnTo>
                    <a:pt x="2613" y="1592"/>
                  </a:lnTo>
                  <a:lnTo>
                    <a:pt x="2570" y="1592"/>
                  </a:lnTo>
                  <a:lnTo>
                    <a:pt x="2526" y="1592"/>
                  </a:lnTo>
                  <a:lnTo>
                    <a:pt x="2465" y="1592"/>
                  </a:lnTo>
                  <a:lnTo>
                    <a:pt x="2405" y="1586"/>
                  </a:lnTo>
                  <a:lnTo>
                    <a:pt x="2344" y="1586"/>
                  </a:lnTo>
                  <a:lnTo>
                    <a:pt x="2292" y="1580"/>
                  </a:lnTo>
                  <a:lnTo>
                    <a:pt x="2248" y="1574"/>
                  </a:lnTo>
                  <a:lnTo>
                    <a:pt x="2214" y="1562"/>
                  </a:lnTo>
                  <a:lnTo>
                    <a:pt x="2170" y="1557"/>
                  </a:lnTo>
                  <a:lnTo>
                    <a:pt x="2127" y="1539"/>
                  </a:lnTo>
                  <a:lnTo>
                    <a:pt x="2075" y="1521"/>
                  </a:lnTo>
                  <a:lnTo>
                    <a:pt x="2014" y="1497"/>
                  </a:lnTo>
                  <a:lnTo>
                    <a:pt x="1892" y="1444"/>
                  </a:lnTo>
                  <a:lnTo>
                    <a:pt x="1840" y="1414"/>
                  </a:lnTo>
                  <a:lnTo>
                    <a:pt x="1788" y="1385"/>
                  </a:lnTo>
                  <a:lnTo>
                    <a:pt x="1736" y="1349"/>
                  </a:lnTo>
                  <a:lnTo>
                    <a:pt x="1693" y="1326"/>
                  </a:lnTo>
                  <a:lnTo>
                    <a:pt x="1649" y="1302"/>
                  </a:lnTo>
                  <a:lnTo>
                    <a:pt x="1606" y="1284"/>
                  </a:lnTo>
                  <a:lnTo>
                    <a:pt x="1519" y="1243"/>
                  </a:lnTo>
                  <a:lnTo>
                    <a:pt x="1432" y="1207"/>
                  </a:lnTo>
                  <a:lnTo>
                    <a:pt x="1345" y="1166"/>
                  </a:lnTo>
                  <a:lnTo>
                    <a:pt x="1259" y="1113"/>
                  </a:lnTo>
                  <a:lnTo>
                    <a:pt x="1163" y="1059"/>
                  </a:lnTo>
                  <a:lnTo>
                    <a:pt x="1050" y="1000"/>
                  </a:lnTo>
                  <a:lnTo>
                    <a:pt x="998" y="976"/>
                  </a:lnTo>
                  <a:lnTo>
                    <a:pt x="937" y="953"/>
                  </a:lnTo>
                  <a:lnTo>
                    <a:pt x="877" y="929"/>
                  </a:lnTo>
                  <a:lnTo>
                    <a:pt x="825" y="911"/>
                  </a:lnTo>
                  <a:lnTo>
                    <a:pt x="703" y="882"/>
                  </a:lnTo>
                  <a:lnTo>
                    <a:pt x="564" y="858"/>
                  </a:lnTo>
                  <a:lnTo>
                    <a:pt x="416" y="840"/>
                  </a:lnTo>
                  <a:lnTo>
                    <a:pt x="338" y="840"/>
                  </a:lnTo>
                  <a:lnTo>
                    <a:pt x="243" y="840"/>
                  </a:lnTo>
                  <a:lnTo>
                    <a:pt x="165" y="840"/>
                  </a:lnTo>
                  <a:lnTo>
                    <a:pt x="95" y="840"/>
                  </a:lnTo>
                  <a:lnTo>
                    <a:pt x="52" y="840"/>
                  </a:lnTo>
                  <a:lnTo>
                    <a:pt x="34" y="834"/>
                  </a:lnTo>
                  <a:lnTo>
                    <a:pt x="17" y="834"/>
                  </a:lnTo>
                  <a:lnTo>
                    <a:pt x="0" y="828"/>
                  </a:lnTo>
                </a:path>
              </a:pathLst>
            </a:custGeom>
            <a:solidFill>
              <a:srgbClr val="CCFFCC"/>
            </a:solidFill>
            <a:ln w="25400" cap="rnd">
              <a:noFill/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182658" y="5882132"/>
              <a:ext cx="464458" cy="2064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800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NF-</a:t>
              </a:r>
              <a:r>
                <a:rPr kumimoji="1" lang="en-US" altLang="ja-JP" sz="800">
                  <a:solidFill>
                    <a:srgbClr val="FFFFFF"/>
                  </a:solidFill>
                  <a:latin typeface="Symbol" pitchFamily="1" charset="2"/>
                  <a:cs typeface="Osaka" pitchFamily="1" charset="-128"/>
                </a:rPr>
                <a:t></a:t>
              </a:r>
              <a:r>
                <a:rPr kumimoji="1" lang="en-US" altLang="ja-JP" sz="800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B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783468" y="5227945"/>
              <a:ext cx="1539086" cy="1070074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83999" y="5577048"/>
              <a:ext cx="607135" cy="262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NF-</a:t>
              </a:r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cs typeface="Osaka" pitchFamily="1" charset="-128"/>
                  <a:sym typeface="Symbol" pitchFamily="1" charset="2"/>
                </a:rPr>
                <a:t></a:t>
              </a:r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B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049088" y="5857847"/>
              <a:ext cx="10518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788275" y="5815348"/>
              <a:ext cx="80445" cy="8651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82658" y="5794098"/>
              <a:ext cx="248925" cy="11991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43466" y="5669369"/>
              <a:ext cx="890135" cy="37848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altLang="ja-JP" b="1" dirty="0">
                  <a:latin typeface="Arial" pitchFamily="1" charset="0"/>
                  <a:cs typeface="Osaka" pitchFamily="1" charset="-128"/>
                </a:rPr>
                <a:t>BMSC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984076" y="5753117"/>
              <a:ext cx="0" cy="986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984076" y="5747045"/>
              <a:ext cx="1927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348357" y="5300801"/>
              <a:ext cx="889452" cy="437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pPr defTabSz="762000"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adhesion </a:t>
              </a:r>
            </a:p>
            <a:p>
              <a:pPr defTabSz="762000"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molecules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1148757" y="4300547"/>
              <a:ext cx="0" cy="9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20373" y="4588936"/>
              <a:ext cx="1441945" cy="807489"/>
            </a:xfrm>
            <a:custGeom>
              <a:avLst/>
              <a:gdLst>
                <a:gd name="T0" fmla="*/ 0 w 1192"/>
                <a:gd name="T1" fmla="*/ 2147483647 h 660"/>
                <a:gd name="T2" fmla="*/ 2147483647 w 1192"/>
                <a:gd name="T3" fmla="*/ 2147483647 h 660"/>
                <a:gd name="T4" fmla="*/ 2147483647 w 1192"/>
                <a:gd name="T5" fmla="*/ 2147483647 h 660"/>
                <a:gd name="T6" fmla="*/ 2147483647 w 1192"/>
                <a:gd name="T7" fmla="*/ 2147483647 h 660"/>
                <a:gd name="T8" fmla="*/ 2147483647 w 1192"/>
                <a:gd name="T9" fmla="*/ 2147483647 h 660"/>
                <a:gd name="T10" fmla="*/ 2147483647 w 1192"/>
                <a:gd name="T11" fmla="*/ 2147483647 h 660"/>
                <a:gd name="T12" fmla="*/ 2147483647 w 1192"/>
                <a:gd name="T13" fmla="*/ 2147483647 h 660"/>
                <a:gd name="T14" fmla="*/ 2147483647 w 1192"/>
                <a:gd name="T15" fmla="*/ 2147483647 h 660"/>
                <a:gd name="T16" fmla="*/ 2147483647 w 1192"/>
                <a:gd name="T17" fmla="*/ 0 h 6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660"/>
                <a:gd name="T29" fmla="*/ 1192 w 1192"/>
                <a:gd name="T30" fmla="*/ 660 h 6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660">
                  <a:moveTo>
                    <a:pt x="0" y="660"/>
                  </a:moveTo>
                  <a:cubicBezTo>
                    <a:pt x="38" y="643"/>
                    <a:pt x="77" y="627"/>
                    <a:pt x="124" y="604"/>
                  </a:cubicBezTo>
                  <a:cubicBezTo>
                    <a:pt x="171" y="581"/>
                    <a:pt x="213" y="556"/>
                    <a:pt x="280" y="520"/>
                  </a:cubicBezTo>
                  <a:cubicBezTo>
                    <a:pt x="347" y="484"/>
                    <a:pt x="453" y="429"/>
                    <a:pt x="524" y="388"/>
                  </a:cubicBezTo>
                  <a:cubicBezTo>
                    <a:pt x="595" y="347"/>
                    <a:pt x="643" y="308"/>
                    <a:pt x="708" y="272"/>
                  </a:cubicBezTo>
                  <a:cubicBezTo>
                    <a:pt x="773" y="236"/>
                    <a:pt x="859" y="202"/>
                    <a:pt x="912" y="172"/>
                  </a:cubicBezTo>
                  <a:cubicBezTo>
                    <a:pt x="965" y="142"/>
                    <a:pt x="993" y="115"/>
                    <a:pt x="1028" y="92"/>
                  </a:cubicBezTo>
                  <a:cubicBezTo>
                    <a:pt x="1063" y="69"/>
                    <a:pt x="1097" y="47"/>
                    <a:pt x="1124" y="32"/>
                  </a:cubicBezTo>
                  <a:cubicBezTo>
                    <a:pt x="1151" y="17"/>
                    <a:pt x="1180" y="7"/>
                    <a:pt x="1192" y="0"/>
                  </a:cubicBezTo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4196573" y="5534548"/>
              <a:ext cx="174552" cy="1533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803199" y="4948663"/>
              <a:ext cx="607135" cy="2625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NF-</a:t>
              </a:r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</a:t>
              </a:r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B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3190248" y="5203660"/>
              <a:ext cx="6071" cy="3232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 flipV="1">
              <a:off x="3364798" y="5101964"/>
              <a:ext cx="12021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 flipV="1">
              <a:off x="3873274" y="4842415"/>
              <a:ext cx="572224" cy="197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2973197" y="4667863"/>
              <a:ext cx="1001772" cy="26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Smad, ERK </a:t>
              </a: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rot="1550210">
              <a:off x="2431329" y="4588936"/>
              <a:ext cx="511510" cy="2216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3549974" y="4927414"/>
              <a:ext cx="6071" cy="478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5225666" y="5393389"/>
              <a:ext cx="7590" cy="2064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20346854">
              <a:off x="5171024" y="4513044"/>
              <a:ext cx="396156" cy="379459"/>
            </a:xfrm>
            <a:custGeom>
              <a:avLst/>
              <a:gdLst>
                <a:gd name="T0" fmla="*/ 0 w 261"/>
                <a:gd name="T1" fmla="*/ 2147483647 h 250"/>
                <a:gd name="T2" fmla="*/ 2147483647 w 261"/>
                <a:gd name="T3" fmla="*/ 2147483647 h 250"/>
                <a:gd name="T4" fmla="*/ 2147483647 w 261"/>
                <a:gd name="T5" fmla="*/ 2147483647 h 250"/>
                <a:gd name="T6" fmla="*/ 2147483647 w 261"/>
                <a:gd name="T7" fmla="*/ 2147483647 h 250"/>
                <a:gd name="T8" fmla="*/ 2147483647 w 261"/>
                <a:gd name="T9" fmla="*/ 0 h 250"/>
                <a:gd name="T10" fmla="*/ 0 w 261"/>
                <a:gd name="T11" fmla="*/ 2147483647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250"/>
                <a:gd name="T20" fmla="*/ 261 w 261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250">
                  <a:moveTo>
                    <a:pt x="0" y="176"/>
                  </a:moveTo>
                  <a:lnTo>
                    <a:pt x="144" y="102"/>
                  </a:lnTo>
                  <a:lnTo>
                    <a:pt x="190" y="249"/>
                  </a:lnTo>
                  <a:lnTo>
                    <a:pt x="260" y="78"/>
                  </a:lnTo>
                  <a:lnTo>
                    <a:pt x="66" y="0"/>
                  </a:lnTo>
                  <a:lnTo>
                    <a:pt x="0" y="17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20115388">
              <a:off x="4688352" y="4438670"/>
              <a:ext cx="444727" cy="417405"/>
            </a:xfrm>
            <a:custGeom>
              <a:avLst/>
              <a:gdLst>
                <a:gd name="T0" fmla="*/ 2147483647 w 293"/>
                <a:gd name="T1" fmla="*/ 2147483647 h 275"/>
                <a:gd name="T2" fmla="*/ 2147483647 w 293"/>
                <a:gd name="T3" fmla="*/ 2147483647 h 275"/>
                <a:gd name="T4" fmla="*/ 2147483647 w 293"/>
                <a:gd name="T5" fmla="*/ 2147483647 h 275"/>
                <a:gd name="T6" fmla="*/ 2147483647 w 293"/>
                <a:gd name="T7" fmla="*/ 2147483647 h 275"/>
                <a:gd name="T8" fmla="*/ 2147483647 w 293"/>
                <a:gd name="T9" fmla="*/ 2147483647 h 275"/>
                <a:gd name="T10" fmla="*/ 2147483647 w 293"/>
                <a:gd name="T11" fmla="*/ 2147483647 h 275"/>
                <a:gd name="T12" fmla="*/ 2147483647 w 293"/>
                <a:gd name="T13" fmla="*/ 0 h 275"/>
                <a:gd name="T14" fmla="*/ 0 w 293"/>
                <a:gd name="T15" fmla="*/ 2147483647 h 275"/>
                <a:gd name="T16" fmla="*/ 2147483647 w 293"/>
                <a:gd name="T17" fmla="*/ 2147483647 h 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3"/>
                <a:gd name="T28" fmla="*/ 0 h 275"/>
                <a:gd name="T29" fmla="*/ 293 w 293"/>
                <a:gd name="T30" fmla="*/ 275 h 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3" h="275">
                  <a:moveTo>
                    <a:pt x="18" y="150"/>
                  </a:moveTo>
                  <a:lnTo>
                    <a:pt x="88" y="58"/>
                  </a:lnTo>
                  <a:lnTo>
                    <a:pt x="243" y="176"/>
                  </a:lnTo>
                  <a:lnTo>
                    <a:pt x="178" y="262"/>
                  </a:lnTo>
                  <a:lnTo>
                    <a:pt x="194" y="274"/>
                  </a:lnTo>
                  <a:lnTo>
                    <a:pt x="292" y="145"/>
                  </a:lnTo>
                  <a:lnTo>
                    <a:pt x="102" y="0"/>
                  </a:lnTo>
                  <a:lnTo>
                    <a:pt x="0" y="134"/>
                  </a:lnTo>
                  <a:lnTo>
                    <a:pt x="18" y="15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3057501">
              <a:off x="4220858" y="4248940"/>
              <a:ext cx="434101" cy="464458"/>
            </a:xfrm>
            <a:custGeom>
              <a:avLst/>
              <a:gdLst>
                <a:gd name="T0" fmla="*/ 2147483647 w 197"/>
                <a:gd name="T1" fmla="*/ 2147483647 h 193"/>
                <a:gd name="T2" fmla="*/ 2147483647 w 197"/>
                <a:gd name="T3" fmla="*/ 2147483647 h 193"/>
                <a:gd name="T4" fmla="*/ 2147483647 w 197"/>
                <a:gd name="T5" fmla="*/ 2147483647 h 193"/>
                <a:gd name="T6" fmla="*/ 2147483647 w 197"/>
                <a:gd name="T7" fmla="*/ 2147483647 h 193"/>
                <a:gd name="T8" fmla="*/ 2147483647 w 197"/>
                <a:gd name="T9" fmla="*/ 2147483647 h 193"/>
                <a:gd name="T10" fmla="*/ 2147483647 w 197"/>
                <a:gd name="T11" fmla="*/ 0 h 193"/>
                <a:gd name="T12" fmla="*/ 0 w 197"/>
                <a:gd name="T13" fmla="*/ 2147483647 h 193"/>
                <a:gd name="T14" fmla="*/ 2147483647 w 197"/>
                <a:gd name="T15" fmla="*/ 2147483647 h 193"/>
                <a:gd name="T16" fmla="*/ 2147483647 w 197"/>
                <a:gd name="T17" fmla="*/ 2147483647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193"/>
                <a:gd name="T29" fmla="*/ 197 w 197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193">
                  <a:moveTo>
                    <a:pt x="73" y="187"/>
                  </a:moveTo>
                  <a:lnTo>
                    <a:pt x="34" y="98"/>
                  </a:lnTo>
                  <a:lnTo>
                    <a:pt x="147" y="47"/>
                  </a:lnTo>
                  <a:lnTo>
                    <a:pt x="184" y="130"/>
                  </a:lnTo>
                  <a:lnTo>
                    <a:pt x="196" y="125"/>
                  </a:lnTo>
                  <a:lnTo>
                    <a:pt x="140" y="0"/>
                  </a:lnTo>
                  <a:lnTo>
                    <a:pt x="0" y="62"/>
                  </a:lnTo>
                  <a:lnTo>
                    <a:pt x="58" y="192"/>
                  </a:lnTo>
                  <a:lnTo>
                    <a:pt x="73" y="187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 rot="20580000">
              <a:off x="3481672" y="768542"/>
              <a:ext cx="4251460" cy="3793073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/>
              <a:endParaRPr kumimoji="1" lang="en-US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876310" y="2454857"/>
              <a:ext cx="953201" cy="262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JAK/STAT3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516837" y="2731104"/>
              <a:ext cx="851506" cy="262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MEK/ERK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930952" y="2035935"/>
              <a:ext cx="549457" cy="262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2" tIns="44208" rIns="90002" bIns="4420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cs typeface="Osaka" pitchFamily="1" charset="-128"/>
                </a:rPr>
                <a:t>PI3-K</a:t>
              </a:r>
            </a:p>
          </p:txBody>
        </p:sp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 rot="10800000">
              <a:off x="3285871" y="2615748"/>
              <a:ext cx="218568" cy="291425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V="1">
              <a:off x="3586403" y="2278788"/>
              <a:ext cx="464458" cy="418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3604617" y="2594498"/>
              <a:ext cx="333924" cy="1487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577296" y="2806996"/>
              <a:ext cx="343031" cy="78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5392628" y="1225410"/>
              <a:ext cx="909185" cy="114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GSK-3</a:t>
              </a:r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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FKHR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Caspase-9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NF-B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mTOR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Bad</a:t>
              </a: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4406034" y="1905401"/>
              <a:ext cx="236783" cy="154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4251215" y="1741474"/>
              <a:ext cx="0" cy="282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4035682" y="1472818"/>
              <a:ext cx="484190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PKC</a:t>
              </a:r>
            </a:p>
          </p:txBody>
        </p:sp>
        <p:sp>
          <p:nvSpPr>
            <p:cNvPr id="57" name="AutoShape 56"/>
            <p:cNvSpPr>
              <a:spLocks/>
            </p:cNvSpPr>
            <p:nvPr/>
          </p:nvSpPr>
          <p:spPr bwMode="auto">
            <a:xfrm>
              <a:off x="5353164" y="1277016"/>
              <a:ext cx="136605" cy="1047307"/>
            </a:xfrm>
            <a:prstGeom prst="leftBracket">
              <a:avLst>
                <a:gd name="adj" fmla="val 6388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773351" y="2588427"/>
              <a:ext cx="218568" cy="30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4919063" y="2362270"/>
              <a:ext cx="620796" cy="43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Bcl-xL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Mcl-1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4654960" y="3834571"/>
              <a:ext cx="848471" cy="43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MEK/ERK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p27</a:t>
              </a:r>
              <a:r>
                <a:rPr kumimoji="1" lang="en-US" altLang="ja-JP" sz="1200" b="1" baseline="30000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Kip1</a:t>
              </a: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V="1">
              <a:off x="4524426" y="4057693"/>
              <a:ext cx="188212" cy="19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3868720" y="3174312"/>
              <a:ext cx="604099" cy="26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  <a:sym typeface="Symbol" pitchFamily="1" charset="2"/>
                </a:rPr>
                <a:t>NF-B</a:t>
              </a:r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406034" y="3307882"/>
              <a:ext cx="2428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4657995" y="2987619"/>
              <a:ext cx="772579" cy="6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 dirty="0" err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Bcl-xL</a:t>
              </a:r>
              <a:endParaRPr kumimoji="1" lang="en-US" altLang="ja-JP" sz="1200" b="1" dirty="0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  <a:p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IAP</a:t>
              </a:r>
            </a:p>
            <a:p>
              <a:r>
                <a:rPr kumimoji="1" lang="en-US" altLang="ja-JP" sz="1200" b="1" dirty="0" err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Cyclin</a:t>
              </a:r>
              <a:r>
                <a:rPr kumimoji="1" lang="en-US" altLang="ja-JP" sz="1200" b="1" dirty="0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-D</a:t>
              </a:r>
            </a:p>
          </p:txBody>
        </p:sp>
        <p:sp>
          <p:nvSpPr>
            <p:cNvPr id="65" name="AutoShape 64"/>
            <p:cNvSpPr>
              <a:spLocks/>
            </p:cNvSpPr>
            <p:nvPr/>
          </p:nvSpPr>
          <p:spPr bwMode="auto">
            <a:xfrm>
              <a:off x="4673174" y="3040742"/>
              <a:ext cx="84999" cy="503922"/>
            </a:xfrm>
            <a:prstGeom prst="leftBracket">
              <a:avLst>
                <a:gd name="adj" fmla="val 494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3577296" y="2898066"/>
              <a:ext cx="309639" cy="373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691076" y="618070"/>
              <a:ext cx="671919" cy="4124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90002" tIns="44208" rIns="90002" bIns="44208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altLang="ja-JP" b="1" dirty="0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MM</a:t>
              </a:r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6403507" y="1481925"/>
              <a:ext cx="1208198" cy="6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Survival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Anti-apoptosis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Cell cycle</a:t>
              </a: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V="1">
              <a:off x="6154582" y="1797635"/>
              <a:ext cx="204908" cy="7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5535305" y="2561106"/>
              <a:ext cx="336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1" name="Text Box 70"/>
            <p:cNvSpPr txBox="1">
              <a:spLocks noChangeArrowheads="1"/>
            </p:cNvSpPr>
            <p:nvPr/>
          </p:nvSpPr>
          <p:spPr bwMode="auto">
            <a:xfrm>
              <a:off x="5656732" y="2966369"/>
              <a:ext cx="1208198" cy="6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Survival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Anti-apoptosis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Cell cycle</a:t>
              </a:r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5262094" y="3280561"/>
              <a:ext cx="336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5298522" y="2870745"/>
              <a:ext cx="264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4" name="Text Box 73"/>
            <p:cNvSpPr txBox="1">
              <a:spLocks noChangeArrowheads="1"/>
            </p:cNvSpPr>
            <p:nvPr/>
          </p:nvSpPr>
          <p:spPr bwMode="auto">
            <a:xfrm>
              <a:off x="5529233" y="2711372"/>
              <a:ext cx="1036683" cy="265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proliferation</a:t>
              </a:r>
            </a:p>
          </p:txBody>
        </p:sp>
        <p:sp>
          <p:nvSpPr>
            <p:cNvPr id="75" name="Text Box 74"/>
            <p:cNvSpPr txBox="1">
              <a:spLocks noChangeArrowheads="1"/>
            </p:cNvSpPr>
            <p:nvPr/>
          </p:nvSpPr>
          <p:spPr bwMode="auto">
            <a:xfrm>
              <a:off x="5829765" y="2310663"/>
              <a:ext cx="1208198" cy="44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Survival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Anti-apoptosis</a:t>
              </a:r>
            </a:p>
          </p:txBody>
        </p:sp>
        <p:sp>
          <p:nvSpPr>
            <p:cNvPr id="76" name="Text Box 75"/>
            <p:cNvSpPr txBox="1">
              <a:spLocks noChangeArrowheads="1"/>
            </p:cNvSpPr>
            <p:nvPr/>
          </p:nvSpPr>
          <p:spPr bwMode="auto">
            <a:xfrm>
              <a:off x="4591210" y="1709600"/>
              <a:ext cx="411334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Akt</a:t>
              </a: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V="1">
              <a:off x="4970670" y="1677725"/>
              <a:ext cx="318746" cy="1092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 flipV="1">
              <a:off x="4387820" y="1289159"/>
              <a:ext cx="163926" cy="154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4542640" y="1049341"/>
              <a:ext cx="848471" cy="26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migration</a:t>
              </a:r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5453342" y="4045550"/>
              <a:ext cx="2276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5611197" y="3804215"/>
              <a:ext cx="1208198" cy="44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Proliferation</a:t>
              </a:r>
            </a:p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Anti-apoptosis</a:t>
              </a:r>
            </a:p>
          </p:txBody>
        </p:sp>
        <p:sp>
          <p:nvSpPr>
            <p:cNvPr id="82" name="AutoShape 81"/>
            <p:cNvSpPr>
              <a:spLocks noChangeArrowheads="1"/>
            </p:cNvSpPr>
            <p:nvPr/>
          </p:nvSpPr>
          <p:spPr bwMode="auto">
            <a:xfrm rot="18822550">
              <a:off x="1701251" y="3482432"/>
              <a:ext cx="1104985" cy="44017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>
              <a:off x="1748303" y="4953216"/>
              <a:ext cx="960790" cy="29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4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cytokines</a:t>
              </a: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H="1" flipV="1">
              <a:off x="2536060" y="5261338"/>
              <a:ext cx="441691" cy="332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 flipH="1">
              <a:off x="2674183" y="4986609"/>
              <a:ext cx="7589" cy="2064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6" name="AutoShape 85"/>
            <p:cNvSpPr>
              <a:spLocks noChangeArrowheads="1"/>
            </p:cNvSpPr>
            <p:nvPr/>
          </p:nvSpPr>
          <p:spPr bwMode="auto">
            <a:xfrm rot="15143246">
              <a:off x="1108535" y="4580588"/>
              <a:ext cx="801418" cy="341513"/>
            </a:xfrm>
            <a:prstGeom prst="curvedDownArrow">
              <a:avLst>
                <a:gd name="adj1" fmla="val 46933"/>
                <a:gd name="adj2" fmla="val 93867"/>
                <a:gd name="adj3" fmla="val 33333"/>
              </a:avLst>
            </a:prstGeom>
            <a:solidFill>
              <a:srgbClr val="FEA0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dirty="0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87" name="AutoShape 86"/>
            <p:cNvSpPr>
              <a:spLocks noChangeArrowheads="1"/>
            </p:cNvSpPr>
            <p:nvPr/>
          </p:nvSpPr>
          <p:spPr bwMode="auto">
            <a:xfrm rot="7911584">
              <a:off x="2475347" y="3600824"/>
              <a:ext cx="1104985" cy="44017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3A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88" name="AutoShape 87"/>
            <p:cNvSpPr>
              <a:spLocks noChangeArrowheads="1"/>
            </p:cNvSpPr>
            <p:nvPr/>
          </p:nvSpPr>
          <p:spPr bwMode="auto">
            <a:xfrm rot="15628914">
              <a:off x="2355438" y="4171531"/>
              <a:ext cx="218568" cy="291425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 rot="1550210">
              <a:off x="2604363" y="4564650"/>
              <a:ext cx="453833" cy="166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4295233" y="2879852"/>
              <a:ext cx="264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91" name="Text Box 90"/>
            <p:cNvSpPr txBox="1">
              <a:spLocks noChangeArrowheads="1"/>
            </p:cNvSpPr>
            <p:nvPr/>
          </p:nvSpPr>
          <p:spPr bwMode="auto">
            <a:xfrm>
              <a:off x="3902113" y="2729586"/>
              <a:ext cx="411334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Raf</a:t>
              </a:r>
            </a:p>
          </p:txBody>
        </p:sp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7122962" y="3880106"/>
              <a:ext cx="557046" cy="479636"/>
              <a:chOff x="4342" y="838"/>
              <a:chExt cx="542" cy="463"/>
            </a:xfrm>
          </p:grpSpPr>
          <p:sp>
            <p:nvSpPr>
              <p:cNvPr id="142" name="Oval 92"/>
              <p:cNvSpPr>
                <a:spLocks noChangeArrowheads="1"/>
              </p:cNvSpPr>
              <p:nvPr/>
            </p:nvSpPr>
            <p:spPr bwMode="auto">
              <a:xfrm>
                <a:off x="4459" y="838"/>
                <a:ext cx="198" cy="203"/>
              </a:xfrm>
              <a:prstGeom prst="ellipse">
                <a:avLst/>
              </a:prstGeom>
              <a:gradFill rotWithShape="0">
                <a:gsLst>
                  <a:gs pos="0">
                    <a:srgbClr val="4C4C7F"/>
                  </a:gs>
                  <a:gs pos="100000">
                    <a:srgbClr val="99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3" name="Oval 93"/>
              <p:cNvSpPr>
                <a:spLocks noChangeArrowheads="1"/>
              </p:cNvSpPr>
              <p:nvPr/>
            </p:nvSpPr>
            <p:spPr bwMode="auto">
              <a:xfrm>
                <a:off x="4519" y="904"/>
                <a:ext cx="78" cy="83"/>
              </a:xfrm>
              <a:prstGeom prst="ellipse">
                <a:avLst/>
              </a:prstGeom>
              <a:solidFill>
                <a:srgbClr val="3333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4" name="Oval 94"/>
              <p:cNvSpPr>
                <a:spLocks noChangeArrowheads="1"/>
              </p:cNvSpPr>
              <p:nvPr/>
            </p:nvSpPr>
            <p:spPr bwMode="auto">
              <a:xfrm>
                <a:off x="4342" y="1039"/>
                <a:ext cx="198" cy="203"/>
              </a:xfrm>
              <a:prstGeom prst="ellipse">
                <a:avLst/>
              </a:prstGeom>
              <a:gradFill rotWithShape="0">
                <a:gsLst>
                  <a:gs pos="0">
                    <a:srgbClr val="4C4C7F"/>
                  </a:gs>
                  <a:gs pos="100000">
                    <a:srgbClr val="99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5" name="Oval 95"/>
              <p:cNvSpPr>
                <a:spLocks noChangeArrowheads="1"/>
              </p:cNvSpPr>
              <p:nvPr/>
            </p:nvSpPr>
            <p:spPr bwMode="auto">
              <a:xfrm>
                <a:off x="4402" y="1105"/>
                <a:ext cx="78" cy="83"/>
              </a:xfrm>
              <a:prstGeom prst="ellipse">
                <a:avLst/>
              </a:prstGeom>
              <a:solidFill>
                <a:srgbClr val="3333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6" name="Oval 96"/>
              <p:cNvSpPr>
                <a:spLocks noChangeArrowheads="1"/>
              </p:cNvSpPr>
              <p:nvPr/>
            </p:nvSpPr>
            <p:spPr bwMode="auto">
              <a:xfrm>
                <a:off x="4582" y="1098"/>
                <a:ext cx="198" cy="203"/>
              </a:xfrm>
              <a:prstGeom prst="ellipse">
                <a:avLst/>
              </a:prstGeom>
              <a:gradFill rotWithShape="0">
                <a:gsLst>
                  <a:gs pos="0">
                    <a:srgbClr val="4C4C7F"/>
                  </a:gs>
                  <a:gs pos="100000">
                    <a:srgbClr val="99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7" name="Oval 97"/>
              <p:cNvSpPr>
                <a:spLocks noChangeArrowheads="1"/>
              </p:cNvSpPr>
              <p:nvPr/>
            </p:nvSpPr>
            <p:spPr bwMode="auto">
              <a:xfrm>
                <a:off x="4642" y="1163"/>
                <a:ext cx="78" cy="84"/>
              </a:xfrm>
              <a:prstGeom prst="ellipse">
                <a:avLst/>
              </a:prstGeom>
              <a:solidFill>
                <a:srgbClr val="3333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8" name="Oval 98"/>
              <p:cNvSpPr>
                <a:spLocks noChangeArrowheads="1"/>
              </p:cNvSpPr>
              <p:nvPr/>
            </p:nvSpPr>
            <p:spPr bwMode="auto">
              <a:xfrm>
                <a:off x="4686" y="883"/>
                <a:ext cx="198" cy="204"/>
              </a:xfrm>
              <a:prstGeom prst="ellipse">
                <a:avLst/>
              </a:prstGeom>
              <a:gradFill rotWithShape="0">
                <a:gsLst>
                  <a:gs pos="0">
                    <a:srgbClr val="4C4C7F"/>
                  </a:gs>
                  <a:gs pos="100000">
                    <a:srgbClr val="99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49" name="Oval 99"/>
              <p:cNvSpPr>
                <a:spLocks noChangeArrowheads="1"/>
              </p:cNvSpPr>
              <p:nvPr/>
            </p:nvSpPr>
            <p:spPr bwMode="auto">
              <a:xfrm>
                <a:off x="4746" y="949"/>
                <a:ext cx="78" cy="83"/>
              </a:xfrm>
              <a:prstGeom prst="ellipse">
                <a:avLst/>
              </a:prstGeom>
              <a:solidFill>
                <a:srgbClr val="3333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sp>
          <p:nvSpPr>
            <p:cNvPr id="93" name="Line 100"/>
            <p:cNvSpPr>
              <a:spLocks noChangeShapeType="1"/>
            </p:cNvSpPr>
            <p:nvPr/>
          </p:nvSpPr>
          <p:spPr bwMode="auto">
            <a:xfrm>
              <a:off x="6731360" y="4037961"/>
              <a:ext cx="37642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 flipV="1">
              <a:off x="6993946" y="3272972"/>
              <a:ext cx="698205" cy="75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95" name="AutoShape 102"/>
            <p:cNvSpPr>
              <a:spLocks/>
            </p:cNvSpPr>
            <p:nvPr/>
          </p:nvSpPr>
          <p:spPr bwMode="auto">
            <a:xfrm>
              <a:off x="5676464" y="3016457"/>
              <a:ext cx="84999" cy="503922"/>
            </a:xfrm>
            <a:prstGeom prst="leftBracket">
              <a:avLst>
                <a:gd name="adj" fmla="val 494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96" name="AutoShape 103"/>
            <p:cNvSpPr>
              <a:spLocks/>
            </p:cNvSpPr>
            <p:nvPr/>
          </p:nvSpPr>
          <p:spPr bwMode="auto">
            <a:xfrm>
              <a:off x="6420204" y="1506210"/>
              <a:ext cx="84999" cy="503922"/>
            </a:xfrm>
            <a:prstGeom prst="leftBracket">
              <a:avLst>
                <a:gd name="adj" fmla="val 494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grpSp>
          <p:nvGrpSpPr>
            <p:cNvPr id="97" name="Group 104"/>
            <p:cNvGrpSpPr>
              <a:grpSpLocks/>
            </p:cNvGrpSpPr>
            <p:nvPr/>
          </p:nvGrpSpPr>
          <p:grpSpPr bwMode="auto">
            <a:xfrm>
              <a:off x="7833309" y="1466746"/>
              <a:ext cx="775615" cy="561600"/>
              <a:chOff x="4331" y="2303"/>
              <a:chExt cx="601" cy="426"/>
            </a:xfrm>
          </p:grpSpPr>
          <p:sp>
            <p:nvSpPr>
              <p:cNvPr id="139" name="Line 105"/>
              <p:cNvSpPr>
                <a:spLocks noChangeShapeType="1"/>
              </p:cNvSpPr>
              <p:nvPr/>
            </p:nvSpPr>
            <p:spPr bwMode="auto">
              <a:xfrm>
                <a:off x="4331" y="2303"/>
                <a:ext cx="0" cy="42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  <p:sp>
            <p:nvSpPr>
              <p:cNvPr id="140" name="Line 106"/>
              <p:cNvSpPr>
                <a:spLocks noChangeShapeType="1"/>
              </p:cNvSpPr>
              <p:nvPr/>
            </p:nvSpPr>
            <p:spPr bwMode="auto">
              <a:xfrm>
                <a:off x="4335" y="2728"/>
                <a:ext cx="59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  <p:sp>
            <p:nvSpPr>
              <p:cNvPr id="141" name="Freeform 107"/>
              <p:cNvSpPr>
                <a:spLocks/>
              </p:cNvSpPr>
              <p:nvPr/>
            </p:nvSpPr>
            <p:spPr bwMode="auto">
              <a:xfrm>
                <a:off x="4392" y="2378"/>
                <a:ext cx="511" cy="351"/>
              </a:xfrm>
              <a:custGeom>
                <a:avLst/>
                <a:gdLst>
                  <a:gd name="T0" fmla="*/ 16 w 511"/>
                  <a:gd name="T1" fmla="*/ 346 h 351"/>
                  <a:gd name="T2" fmla="*/ 39 w 511"/>
                  <a:gd name="T3" fmla="*/ 346 h 351"/>
                  <a:gd name="T4" fmla="*/ 39 w 511"/>
                  <a:gd name="T5" fmla="*/ 333 h 351"/>
                  <a:gd name="T6" fmla="*/ 47 w 511"/>
                  <a:gd name="T7" fmla="*/ 306 h 351"/>
                  <a:gd name="T8" fmla="*/ 71 w 511"/>
                  <a:gd name="T9" fmla="*/ 223 h 351"/>
                  <a:gd name="T10" fmla="*/ 86 w 511"/>
                  <a:gd name="T11" fmla="*/ 166 h 351"/>
                  <a:gd name="T12" fmla="*/ 86 w 511"/>
                  <a:gd name="T13" fmla="*/ 136 h 351"/>
                  <a:gd name="T14" fmla="*/ 94 w 511"/>
                  <a:gd name="T15" fmla="*/ 74 h 351"/>
                  <a:gd name="T16" fmla="*/ 102 w 511"/>
                  <a:gd name="T17" fmla="*/ 39 h 351"/>
                  <a:gd name="T18" fmla="*/ 102 w 511"/>
                  <a:gd name="T19" fmla="*/ 17 h 351"/>
                  <a:gd name="T20" fmla="*/ 118 w 511"/>
                  <a:gd name="T21" fmla="*/ 0 h 351"/>
                  <a:gd name="T22" fmla="*/ 126 w 511"/>
                  <a:gd name="T23" fmla="*/ 9 h 351"/>
                  <a:gd name="T24" fmla="*/ 134 w 511"/>
                  <a:gd name="T25" fmla="*/ 48 h 351"/>
                  <a:gd name="T26" fmla="*/ 141 w 511"/>
                  <a:gd name="T27" fmla="*/ 118 h 351"/>
                  <a:gd name="T28" fmla="*/ 149 w 511"/>
                  <a:gd name="T29" fmla="*/ 188 h 351"/>
                  <a:gd name="T30" fmla="*/ 157 w 511"/>
                  <a:gd name="T31" fmla="*/ 241 h 351"/>
                  <a:gd name="T32" fmla="*/ 165 w 511"/>
                  <a:gd name="T33" fmla="*/ 289 h 351"/>
                  <a:gd name="T34" fmla="*/ 188 w 511"/>
                  <a:gd name="T35" fmla="*/ 315 h 351"/>
                  <a:gd name="T36" fmla="*/ 235 w 511"/>
                  <a:gd name="T37" fmla="*/ 320 h 351"/>
                  <a:gd name="T38" fmla="*/ 275 w 511"/>
                  <a:gd name="T39" fmla="*/ 324 h 351"/>
                  <a:gd name="T40" fmla="*/ 298 w 511"/>
                  <a:gd name="T41" fmla="*/ 324 h 351"/>
                  <a:gd name="T42" fmla="*/ 369 w 511"/>
                  <a:gd name="T43" fmla="*/ 320 h 351"/>
                  <a:gd name="T44" fmla="*/ 385 w 511"/>
                  <a:gd name="T45" fmla="*/ 306 h 351"/>
                  <a:gd name="T46" fmla="*/ 392 w 511"/>
                  <a:gd name="T47" fmla="*/ 289 h 351"/>
                  <a:gd name="T48" fmla="*/ 400 w 511"/>
                  <a:gd name="T49" fmla="*/ 276 h 351"/>
                  <a:gd name="T50" fmla="*/ 400 w 511"/>
                  <a:gd name="T51" fmla="*/ 254 h 351"/>
                  <a:gd name="T52" fmla="*/ 416 w 511"/>
                  <a:gd name="T53" fmla="*/ 232 h 351"/>
                  <a:gd name="T54" fmla="*/ 424 w 511"/>
                  <a:gd name="T55" fmla="*/ 219 h 351"/>
                  <a:gd name="T56" fmla="*/ 432 w 511"/>
                  <a:gd name="T57" fmla="*/ 228 h 351"/>
                  <a:gd name="T58" fmla="*/ 439 w 511"/>
                  <a:gd name="T59" fmla="*/ 236 h 351"/>
                  <a:gd name="T60" fmla="*/ 447 w 511"/>
                  <a:gd name="T61" fmla="*/ 258 h 351"/>
                  <a:gd name="T62" fmla="*/ 447 w 511"/>
                  <a:gd name="T63" fmla="*/ 276 h 351"/>
                  <a:gd name="T64" fmla="*/ 463 w 511"/>
                  <a:gd name="T65" fmla="*/ 306 h 351"/>
                  <a:gd name="T66" fmla="*/ 479 w 511"/>
                  <a:gd name="T67" fmla="*/ 333 h 351"/>
                  <a:gd name="T68" fmla="*/ 510 w 511"/>
                  <a:gd name="T69" fmla="*/ 350 h 3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1"/>
                  <a:gd name="T106" fmla="*/ 0 h 351"/>
                  <a:gd name="T107" fmla="*/ 511 w 511"/>
                  <a:gd name="T108" fmla="*/ 351 h 3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1" h="351">
                    <a:moveTo>
                      <a:pt x="0" y="350"/>
                    </a:moveTo>
                    <a:lnTo>
                      <a:pt x="16" y="346"/>
                    </a:lnTo>
                    <a:lnTo>
                      <a:pt x="32" y="341"/>
                    </a:lnTo>
                    <a:lnTo>
                      <a:pt x="39" y="346"/>
                    </a:lnTo>
                    <a:lnTo>
                      <a:pt x="39" y="341"/>
                    </a:lnTo>
                    <a:lnTo>
                      <a:pt x="39" y="333"/>
                    </a:lnTo>
                    <a:lnTo>
                      <a:pt x="39" y="320"/>
                    </a:lnTo>
                    <a:lnTo>
                      <a:pt x="47" y="306"/>
                    </a:lnTo>
                    <a:lnTo>
                      <a:pt x="63" y="267"/>
                    </a:lnTo>
                    <a:lnTo>
                      <a:pt x="71" y="223"/>
                    </a:lnTo>
                    <a:lnTo>
                      <a:pt x="79" y="188"/>
                    </a:lnTo>
                    <a:lnTo>
                      <a:pt x="86" y="166"/>
                    </a:lnTo>
                    <a:lnTo>
                      <a:pt x="86" y="149"/>
                    </a:lnTo>
                    <a:lnTo>
                      <a:pt x="86" y="136"/>
                    </a:lnTo>
                    <a:lnTo>
                      <a:pt x="86" y="118"/>
                    </a:lnTo>
                    <a:lnTo>
                      <a:pt x="94" y="74"/>
                    </a:lnTo>
                    <a:lnTo>
                      <a:pt x="94" y="57"/>
                    </a:lnTo>
                    <a:lnTo>
                      <a:pt x="102" y="39"/>
                    </a:lnTo>
                    <a:lnTo>
                      <a:pt x="102" y="26"/>
                    </a:lnTo>
                    <a:lnTo>
                      <a:pt x="102" y="17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26" y="4"/>
                    </a:lnTo>
                    <a:lnTo>
                      <a:pt x="126" y="9"/>
                    </a:lnTo>
                    <a:lnTo>
                      <a:pt x="134" y="22"/>
                    </a:lnTo>
                    <a:lnTo>
                      <a:pt x="134" y="48"/>
                    </a:lnTo>
                    <a:lnTo>
                      <a:pt x="141" y="79"/>
                    </a:lnTo>
                    <a:lnTo>
                      <a:pt x="141" y="118"/>
                    </a:lnTo>
                    <a:lnTo>
                      <a:pt x="149" y="158"/>
                    </a:lnTo>
                    <a:lnTo>
                      <a:pt x="149" y="188"/>
                    </a:lnTo>
                    <a:lnTo>
                      <a:pt x="157" y="219"/>
                    </a:lnTo>
                    <a:lnTo>
                      <a:pt x="157" y="241"/>
                    </a:lnTo>
                    <a:lnTo>
                      <a:pt x="165" y="267"/>
                    </a:lnTo>
                    <a:lnTo>
                      <a:pt x="165" y="289"/>
                    </a:lnTo>
                    <a:lnTo>
                      <a:pt x="173" y="306"/>
                    </a:lnTo>
                    <a:lnTo>
                      <a:pt x="188" y="315"/>
                    </a:lnTo>
                    <a:lnTo>
                      <a:pt x="212" y="320"/>
                    </a:lnTo>
                    <a:lnTo>
                      <a:pt x="235" y="320"/>
                    </a:lnTo>
                    <a:lnTo>
                      <a:pt x="259" y="324"/>
                    </a:lnTo>
                    <a:lnTo>
                      <a:pt x="275" y="324"/>
                    </a:lnTo>
                    <a:lnTo>
                      <a:pt x="283" y="324"/>
                    </a:lnTo>
                    <a:lnTo>
                      <a:pt x="298" y="324"/>
                    </a:lnTo>
                    <a:lnTo>
                      <a:pt x="337" y="324"/>
                    </a:lnTo>
                    <a:lnTo>
                      <a:pt x="369" y="320"/>
                    </a:lnTo>
                    <a:lnTo>
                      <a:pt x="385" y="315"/>
                    </a:lnTo>
                    <a:lnTo>
                      <a:pt x="385" y="306"/>
                    </a:lnTo>
                    <a:lnTo>
                      <a:pt x="392" y="298"/>
                    </a:lnTo>
                    <a:lnTo>
                      <a:pt x="392" y="289"/>
                    </a:lnTo>
                    <a:lnTo>
                      <a:pt x="400" y="285"/>
                    </a:lnTo>
                    <a:lnTo>
                      <a:pt x="400" y="276"/>
                    </a:lnTo>
                    <a:lnTo>
                      <a:pt x="400" y="267"/>
                    </a:lnTo>
                    <a:lnTo>
                      <a:pt x="400" y="254"/>
                    </a:lnTo>
                    <a:lnTo>
                      <a:pt x="408" y="245"/>
                    </a:lnTo>
                    <a:lnTo>
                      <a:pt x="416" y="232"/>
                    </a:lnTo>
                    <a:lnTo>
                      <a:pt x="416" y="228"/>
                    </a:lnTo>
                    <a:lnTo>
                      <a:pt x="424" y="219"/>
                    </a:lnTo>
                    <a:lnTo>
                      <a:pt x="432" y="223"/>
                    </a:lnTo>
                    <a:lnTo>
                      <a:pt x="432" y="228"/>
                    </a:lnTo>
                    <a:lnTo>
                      <a:pt x="439" y="232"/>
                    </a:lnTo>
                    <a:lnTo>
                      <a:pt x="439" y="236"/>
                    </a:lnTo>
                    <a:lnTo>
                      <a:pt x="447" y="250"/>
                    </a:lnTo>
                    <a:lnTo>
                      <a:pt x="447" y="258"/>
                    </a:lnTo>
                    <a:lnTo>
                      <a:pt x="447" y="267"/>
                    </a:lnTo>
                    <a:lnTo>
                      <a:pt x="447" y="276"/>
                    </a:lnTo>
                    <a:lnTo>
                      <a:pt x="455" y="289"/>
                    </a:lnTo>
                    <a:lnTo>
                      <a:pt x="463" y="306"/>
                    </a:lnTo>
                    <a:lnTo>
                      <a:pt x="471" y="320"/>
                    </a:lnTo>
                    <a:lnTo>
                      <a:pt x="479" y="333"/>
                    </a:lnTo>
                    <a:lnTo>
                      <a:pt x="494" y="341"/>
                    </a:lnTo>
                    <a:lnTo>
                      <a:pt x="510" y="350"/>
                    </a:lnTo>
                  </a:path>
                </a:pathLst>
              </a:custGeom>
              <a:solidFill>
                <a:srgbClr val="FF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</p:grpSp>
        <p:grpSp>
          <p:nvGrpSpPr>
            <p:cNvPr id="98" name="Group 108"/>
            <p:cNvGrpSpPr>
              <a:grpSpLocks/>
            </p:cNvGrpSpPr>
            <p:nvPr/>
          </p:nvGrpSpPr>
          <p:grpSpPr bwMode="auto">
            <a:xfrm>
              <a:off x="7777150" y="3175830"/>
              <a:ext cx="215533" cy="203390"/>
              <a:chOff x="4269" y="1776"/>
              <a:chExt cx="160" cy="156"/>
            </a:xfrm>
          </p:grpSpPr>
          <p:sp>
            <p:nvSpPr>
              <p:cNvPr id="137" name="Line 109"/>
              <p:cNvSpPr>
                <a:spLocks noChangeShapeType="1"/>
              </p:cNvSpPr>
              <p:nvPr/>
            </p:nvSpPr>
            <p:spPr bwMode="auto">
              <a:xfrm flipV="1">
                <a:off x="4429" y="1776"/>
                <a:ext cx="0" cy="15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  <p:sp>
            <p:nvSpPr>
              <p:cNvPr id="138" name="Line 110"/>
              <p:cNvSpPr>
                <a:spLocks noChangeShapeType="1"/>
              </p:cNvSpPr>
              <p:nvPr/>
            </p:nvSpPr>
            <p:spPr bwMode="auto">
              <a:xfrm flipH="1">
                <a:off x="4269" y="1852"/>
                <a:ext cx="157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</p:grpSp>
        <p:grpSp>
          <p:nvGrpSpPr>
            <p:cNvPr id="99" name="Group 111"/>
            <p:cNvGrpSpPr>
              <a:grpSpLocks/>
            </p:cNvGrpSpPr>
            <p:nvPr/>
          </p:nvGrpSpPr>
          <p:grpSpPr bwMode="auto">
            <a:xfrm>
              <a:off x="7763489" y="2773603"/>
              <a:ext cx="889452" cy="974451"/>
              <a:chOff x="4261" y="1454"/>
              <a:chExt cx="659" cy="749"/>
            </a:xfrm>
          </p:grpSpPr>
          <p:sp>
            <p:nvSpPr>
              <p:cNvPr id="124" name="Freeform 112"/>
              <p:cNvSpPr>
                <a:spLocks/>
              </p:cNvSpPr>
              <p:nvPr/>
            </p:nvSpPr>
            <p:spPr bwMode="auto">
              <a:xfrm>
                <a:off x="4261" y="1454"/>
                <a:ext cx="266" cy="101"/>
              </a:xfrm>
              <a:custGeom>
                <a:avLst/>
                <a:gdLst>
                  <a:gd name="T0" fmla="*/ 92 w 266"/>
                  <a:gd name="T1" fmla="*/ 0 h 101"/>
                  <a:gd name="T2" fmla="*/ 0 w 266"/>
                  <a:gd name="T3" fmla="*/ 42 h 101"/>
                  <a:gd name="T4" fmla="*/ 92 w 266"/>
                  <a:gd name="T5" fmla="*/ 52 h 101"/>
                  <a:gd name="T6" fmla="*/ 64 w 266"/>
                  <a:gd name="T7" fmla="*/ 66 h 101"/>
                  <a:gd name="T8" fmla="*/ 150 w 266"/>
                  <a:gd name="T9" fmla="*/ 75 h 101"/>
                  <a:gd name="T10" fmla="*/ 126 w 266"/>
                  <a:gd name="T11" fmla="*/ 86 h 101"/>
                  <a:gd name="T12" fmla="*/ 265 w 266"/>
                  <a:gd name="T13" fmla="*/ 100 h 101"/>
                  <a:gd name="T14" fmla="*/ 178 w 266"/>
                  <a:gd name="T15" fmla="*/ 63 h 101"/>
                  <a:gd name="T16" fmla="*/ 197 w 266"/>
                  <a:gd name="T17" fmla="*/ 54 h 101"/>
                  <a:gd name="T18" fmla="*/ 129 w 266"/>
                  <a:gd name="T19" fmla="*/ 35 h 101"/>
                  <a:gd name="T20" fmla="*/ 148 w 266"/>
                  <a:gd name="T21" fmla="*/ 27 h 101"/>
                  <a:gd name="T22" fmla="*/ 92 w 266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6"/>
                  <a:gd name="T37" fmla="*/ 0 h 101"/>
                  <a:gd name="T38" fmla="*/ 266 w 266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6" h="101">
                    <a:moveTo>
                      <a:pt x="92" y="0"/>
                    </a:moveTo>
                    <a:lnTo>
                      <a:pt x="0" y="42"/>
                    </a:lnTo>
                    <a:lnTo>
                      <a:pt x="92" y="52"/>
                    </a:lnTo>
                    <a:lnTo>
                      <a:pt x="64" y="66"/>
                    </a:lnTo>
                    <a:lnTo>
                      <a:pt x="150" y="75"/>
                    </a:lnTo>
                    <a:lnTo>
                      <a:pt x="126" y="86"/>
                    </a:lnTo>
                    <a:lnTo>
                      <a:pt x="265" y="100"/>
                    </a:lnTo>
                    <a:lnTo>
                      <a:pt x="178" y="63"/>
                    </a:lnTo>
                    <a:lnTo>
                      <a:pt x="197" y="54"/>
                    </a:lnTo>
                    <a:lnTo>
                      <a:pt x="129" y="35"/>
                    </a:lnTo>
                    <a:lnTo>
                      <a:pt x="148" y="27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FF00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  <p:grpSp>
            <p:nvGrpSpPr>
              <p:cNvPr id="125" name="Group 113"/>
              <p:cNvGrpSpPr>
                <a:grpSpLocks/>
              </p:cNvGrpSpPr>
              <p:nvPr/>
            </p:nvGrpSpPr>
            <p:grpSpPr bwMode="auto">
              <a:xfrm>
                <a:off x="4662" y="1852"/>
                <a:ext cx="241" cy="351"/>
                <a:chOff x="4662" y="1852"/>
                <a:chExt cx="241" cy="351"/>
              </a:xfrm>
            </p:grpSpPr>
            <p:sp>
              <p:nvSpPr>
                <p:cNvPr id="133" name="Freeform 114"/>
                <p:cNvSpPr>
                  <a:spLocks/>
                </p:cNvSpPr>
                <p:nvPr/>
              </p:nvSpPr>
              <p:spPr bwMode="auto">
                <a:xfrm>
                  <a:off x="4662" y="2022"/>
                  <a:ext cx="162" cy="181"/>
                </a:xfrm>
                <a:custGeom>
                  <a:avLst/>
                  <a:gdLst>
                    <a:gd name="T0" fmla="*/ 42 w 162"/>
                    <a:gd name="T1" fmla="*/ 81 h 181"/>
                    <a:gd name="T2" fmla="*/ 12 w 162"/>
                    <a:gd name="T3" fmla="*/ 96 h 181"/>
                    <a:gd name="T4" fmla="*/ 41 w 162"/>
                    <a:gd name="T5" fmla="*/ 110 h 181"/>
                    <a:gd name="T6" fmla="*/ 0 w 162"/>
                    <a:gd name="T7" fmla="*/ 161 h 181"/>
                    <a:gd name="T8" fmla="*/ 47 w 162"/>
                    <a:gd name="T9" fmla="*/ 133 h 181"/>
                    <a:gd name="T10" fmla="*/ 48 w 162"/>
                    <a:gd name="T11" fmla="*/ 173 h 181"/>
                    <a:gd name="T12" fmla="*/ 78 w 162"/>
                    <a:gd name="T13" fmla="*/ 147 h 181"/>
                    <a:gd name="T14" fmla="*/ 95 w 162"/>
                    <a:gd name="T15" fmla="*/ 180 h 181"/>
                    <a:gd name="T16" fmla="*/ 98 w 162"/>
                    <a:gd name="T17" fmla="*/ 134 h 181"/>
                    <a:gd name="T18" fmla="*/ 125 w 162"/>
                    <a:gd name="T19" fmla="*/ 146 h 181"/>
                    <a:gd name="T20" fmla="*/ 114 w 162"/>
                    <a:gd name="T21" fmla="*/ 119 h 181"/>
                    <a:gd name="T22" fmla="*/ 161 w 162"/>
                    <a:gd name="T23" fmla="*/ 121 h 181"/>
                    <a:gd name="T24" fmla="*/ 113 w 162"/>
                    <a:gd name="T25" fmla="*/ 95 h 181"/>
                    <a:gd name="T26" fmla="*/ 154 w 162"/>
                    <a:gd name="T27" fmla="*/ 80 h 181"/>
                    <a:gd name="T28" fmla="*/ 114 w 162"/>
                    <a:gd name="T29" fmla="*/ 66 h 181"/>
                    <a:gd name="T30" fmla="*/ 148 w 162"/>
                    <a:gd name="T31" fmla="*/ 38 h 181"/>
                    <a:gd name="T32" fmla="*/ 106 w 162"/>
                    <a:gd name="T33" fmla="*/ 41 h 181"/>
                    <a:gd name="T34" fmla="*/ 116 w 162"/>
                    <a:gd name="T35" fmla="*/ 3 h 181"/>
                    <a:gd name="T36" fmla="*/ 89 w 162"/>
                    <a:gd name="T37" fmla="*/ 32 h 181"/>
                    <a:gd name="T38" fmla="*/ 76 w 162"/>
                    <a:gd name="T39" fmla="*/ 0 h 181"/>
                    <a:gd name="T40" fmla="*/ 63 w 162"/>
                    <a:gd name="T41" fmla="*/ 34 h 181"/>
                    <a:gd name="T42" fmla="*/ 43 w 162"/>
                    <a:gd name="T43" fmla="*/ 17 h 181"/>
                    <a:gd name="T44" fmla="*/ 44 w 162"/>
                    <a:gd name="T45" fmla="*/ 52 h 181"/>
                    <a:gd name="T46" fmla="*/ 3 w 162"/>
                    <a:gd name="T47" fmla="*/ 42 h 181"/>
                    <a:gd name="T48" fmla="*/ 42 w 162"/>
                    <a:gd name="T49" fmla="*/ 81 h 1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2"/>
                    <a:gd name="T76" fmla="*/ 0 h 181"/>
                    <a:gd name="T77" fmla="*/ 162 w 162"/>
                    <a:gd name="T78" fmla="*/ 181 h 1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2" h="181">
                      <a:moveTo>
                        <a:pt x="42" y="81"/>
                      </a:moveTo>
                      <a:lnTo>
                        <a:pt x="12" y="96"/>
                      </a:lnTo>
                      <a:lnTo>
                        <a:pt x="41" y="110"/>
                      </a:lnTo>
                      <a:lnTo>
                        <a:pt x="0" y="161"/>
                      </a:lnTo>
                      <a:lnTo>
                        <a:pt x="47" y="133"/>
                      </a:lnTo>
                      <a:lnTo>
                        <a:pt x="48" y="173"/>
                      </a:lnTo>
                      <a:lnTo>
                        <a:pt x="78" y="147"/>
                      </a:lnTo>
                      <a:lnTo>
                        <a:pt x="95" y="180"/>
                      </a:lnTo>
                      <a:lnTo>
                        <a:pt x="98" y="134"/>
                      </a:lnTo>
                      <a:lnTo>
                        <a:pt x="125" y="146"/>
                      </a:lnTo>
                      <a:lnTo>
                        <a:pt x="114" y="119"/>
                      </a:lnTo>
                      <a:lnTo>
                        <a:pt x="161" y="121"/>
                      </a:lnTo>
                      <a:lnTo>
                        <a:pt x="113" y="95"/>
                      </a:lnTo>
                      <a:lnTo>
                        <a:pt x="154" y="80"/>
                      </a:lnTo>
                      <a:lnTo>
                        <a:pt x="114" y="66"/>
                      </a:lnTo>
                      <a:lnTo>
                        <a:pt x="148" y="38"/>
                      </a:lnTo>
                      <a:lnTo>
                        <a:pt x="106" y="41"/>
                      </a:lnTo>
                      <a:lnTo>
                        <a:pt x="116" y="3"/>
                      </a:lnTo>
                      <a:lnTo>
                        <a:pt x="89" y="32"/>
                      </a:lnTo>
                      <a:lnTo>
                        <a:pt x="76" y="0"/>
                      </a:lnTo>
                      <a:lnTo>
                        <a:pt x="63" y="34"/>
                      </a:lnTo>
                      <a:lnTo>
                        <a:pt x="43" y="17"/>
                      </a:lnTo>
                      <a:lnTo>
                        <a:pt x="44" y="52"/>
                      </a:lnTo>
                      <a:lnTo>
                        <a:pt x="3" y="42"/>
                      </a:lnTo>
                      <a:lnTo>
                        <a:pt x="42" y="81"/>
                      </a:lnTo>
                    </a:path>
                  </a:pathLst>
                </a:custGeom>
                <a:solidFill>
                  <a:srgbClr val="EAEAE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kumimoji="1" lang="en-US" sz="2800" smtClean="0">
                    <a:solidFill>
                      <a:srgbClr val="000000"/>
                    </a:solidFill>
                    <a:latin typeface="Times" pitchFamily="1" charset="0"/>
                    <a:cs typeface="Osaka" pitchFamily="1" charset="-128"/>
                  </a:endParaRPr>
                </a:p>
              </p:txBody>
            </p:sp>
            <p:sp>
              <p:nvSpPr>
                <p:cNvPr id="134" name="Oval 115"/>
                <p:cNvSpPr>
                  <a:spLocks noChangeArrowheads="1"/>
                </p:cNvSpPr>
                <p:nvPr/>
              </p:nvSpPr>
              <p:spPr bwMode="auto">
                <a:xfrm rot="-4800000">
                  <a:off x="4718" y="2080"/>
                  <a:ext cx="52" cy="5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135" name="Freeform 116"/>
                <p:cNvSpPr>
                  <a:spLocks/>
                </p:cNvSpPr>
                <p:nvPr/>
              </p:nvSpPr>
              <p:spPr bwMode="auto">
                <a:xfrm>
                  <a:off x="4740" y="1852"/>
                  <a:ext cx="163" cy="181"/>
                </a:xfrm>
                <a:custGeom>
                  <a:avLst/>
                  <a:gdLst>
                    <a:gd name="T0" fmla="*/ 43 w 163"/>
                    <a:gd name="T1" fmla="*/ 80 h 181"/>
                    <a:gd name="T2" fmla="*/ 12 w 163"/>
                    <a:gd name="T3" fmla="*/ 95 h 181"/>
                    <a:gd name="T4" fmla="*/ 41 w 163"/>
                    <a:gd name="T5" fmla="*/ 110 h 181"/>
                    <a:gd name="T6" fmla="*/ 0 w 163"/>
                    <a:gd name="T7" fmla="*/ 161 h 181"/>
                    <a:gd name="T8" fmla="*/ 48 w 163"/>
                    <a:gd name="T9" fmla="*/ 133 h 181"/>
                    <a:gd name="T10" fmla="*/ 49 w 163"/>
                    <a:gd name="T11" fmla="*/ 172 h 181"/>
                    <a:gd name="T12" fmla="*/ 79 w 163"/>
                    <a:gd name="T13" fmla="*/ 147 h 181"/>
                    <a:gd name="T14" fmla="*/ 95 w 163"/>
                    <a:gd name="T15" fmla="*/ 180 h 181"/>
                    <a:gd name="T16" fmla="*/ 98 w 163"/>
                    <a:gd name="T17" fmla="*/ 134 h 181"/>
                    <a:gd name="T18" fmla="*/ 126 w 163"/>
                    <a:gd name="T19" fmla="*/ 146 h 181"/>
                    <a:gd name="T20" fmla="*/ 115 w 163"/>
                    <a:gd name="T21" fmla="*/ 119 h 181"/>
                    <a:gd name="T22" fmla="*/ 162 w 163"/>
                    <a:gd name="T23" fmla="*/ 122 h 181"/>
                    <a:gd name="T24" fmla="*/ 113 w 163"/>
                    <a:gd name="T25" fmla="*/ 96 h 181"/>
                    <a:gd name="T26" fmla="*/ 155 w 163"/>
                    <a:gd name="T27" fmla="*/ 80 h 181"/>
                    <a:gd name="T28" fmla="*/ 115 w 163"/>
                    <a:gd name="T29" fmla="*/ 66 h 181"/>
                    <a:gd name="T30" fmla="*/ 149 w 163"/>
                    <a:gd name="T31" fmla="*/ 38 h 181"/>
                    <a:gd name="T32" fmla="*/ 107 w 163"/>
                    <a:gd name="T33" fmla="*/ 41 h 181"/>
                    <a:gd name="T34" fmla="*/ 117 w 163"/>
                    <a:gd name="T35" fmla="*/ 3 h 181"/>
                    <a:gd name="T36" fmla="*/ 89 w 163"/>
                    <a:gd name="T37" fmla="*/ 32 h 181"/>
                    <a:gd name="T38" fmla="*/ 76 w 163"/>
                    <a:gd name="T39" fmla="*/ 0 h 181"/>
                    <a:gd name="T40" fmla="*/ 63 w 163"/>
                    <a:gd name="T41" fmla="*/ 34 h 181"/>
                    <a:gd name="T42" fmla="*/ 43 w 163"/>
                    <a:gd name="T43" fmla="*/ 17 h 181"/>
                    <a:gd name="T44" fmla="*/ 44 w 163"/>
                    <a:gd name="T45" fmla="*/ 52 h 181"/>
                    <a:gd name="T46" fmla="*/ 3 w 163"/>
                    <a:gd name="T47" fmla="*/ 42 h 181"/>
                    <a:gd name="T48" fmla="*/ 43 w 163"/>
                    <a:gd name="T49" fmla="*/ 80 h 1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3"/>
                    <a:gd name="T76" fmla="*/ 0 h 181"/>
                    <a:gd name="T77" fmla="*/ 163 w 163"/>
                    <a:gd name="T78" fmla="*/ 181 h 1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3" h="181">
                      <a:moveTo>
                        <a:pt x="43" y="80"/>
                      </a:moveTo>
                      <a:lnTo>
                        <a:pt x="12" y="95"/>
                      </a:lnTo>
                      <a:lnTo>
                        <a:pt x="41" y="110"/>
                      </a:lnTo>
                      <a:lnTo>
                        <a:pt x="0" y="161"/>
                      </a:lnTo>
                      <a:lnTo>
                        <a:pt x="48" y="133"/>
                      </a:lnTo>
                      <a:lnTo>
                        <a:pt x="49" y="172"/>
                      </a:lnTo>
                      <a:lnTo>
                        <a:pt x="79" y="147"/>
                      </a:lnTo>
                      <a:lnTo>
                        <a:pt x="95" y="180"/>
                      </a:lnTo>
                      <a:lnTo>
                        <a:pt x="98" y="134"/>
                      </a:lnTo>
                      <a:lnTo>
                        <a:pt x="126" y="146"/>
                      </a:lnTo>
                      <a:lnTo>
                        <a:pt x="115" y="119"/>
                      </a:lnTo>
                      <a:lnTo>
                        <a:pt x="162" y="122"/>
                      </a:lnTo>
                      <a:lnTo>
                        <a:pt x="113" y="96"/>
                      </a:lnTo>
                      <a:lnTo>
                        <a:pt x="155" y="80"/>
                      </a:lnTo>
                      <a:lnTo>
                        <a:pt x="115" y="66"/>
                      </a:lnTo>
                      <a:lnTo>
                        <a:pt x="149" y="38"/>
                      </a:lnTo>
                      <a:lnTo>
                        <a:pt x="107" y="41"/>
                      </a:lnTo>
                      <a:lnTo>
                        <a:pt x="117" y="3"/>
                      </a:lnTo>
                      <a:lnTo>
                        <a:pt x="89" y="32"/>
                      </a:lnTo>
                      <a:lnTo>
                        <a:pt x="76" y="0"/>
                      </a:lnTo>
                      <a:lnTo>
                        <a:pt x="63" y="34"/>
                      </a:lnTo>
                      <a:lnTo>
                        <a:pt x="43" y="17"/>
                      </a:lnTo>
                      <a:lnTo>
                        <a:pt x="44" y="52"/>
                      </a:lnTo>
                      <a:lnTo>
                        <a:pt x="3" y="42"/>
                      </a:lnTo>
                      <a:lnTo>
                        <a:pt x="43" y="80"/>
                      </a:lnTo>
                    </a:path>
                  </a:pathLst>
                </a:custGeom>
                <a:solidFill>
                  <a:srgbClr val="EAEAE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kumimoji="1" lang="en-US" sz="2800" smtClean="0">
                    <a:solidFill>
                      <a:srgbClr val="000000"/>
                    </a:solidFill>
                    <a:latin typeface="Times" pitchFamily="1" charset="0"/>
                    <a:cs typeface="Osaka" pitchFamily="1" charset="-128"/>
                  </a:endParaRPr>
                </a:p>
              </p:txBody>
            </p:sp>
            <p:sp>
              <p:nvSpPr>
                <p:cNvPr id="136" name="Oval 117"/>
                <p:cNvSpPr>
                  <a:spLocks noChangeArrowheads="1"/>
                </p:cNvSpPr>
                <p:nvPr/>
              </p:nvSpPr>
              <p:spPr bwMode="auto">
                <a:xfrm rot="-4800000">
                  <a:off x="4798" y="1909"/>
                  <a:ext cx="52" cy="5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</p:grpSp>
          <p:grpSp>
            <p:nvGrpSpPr>
              <p:cNvPr id="126" name="Group 118"/>
              <p:cNvGrpSpPr>
                <a:grpSpLocks/>
              </p:cNvGrpSpPr>
              <p:nvPr/>
            </p:nvGrpSpPr>
            <p:grpSpPr bwMode="auto">
              <a:xfrm>
                <a:off x="4725" y="1579"/>
                <a:ext cx="195" cy="211"/>
                <a:chOff x="4725" y="1579"/>
                <a:chExt cx="195" cy="211"/>
              </a:xfrm>
            </p:grpSpPr>
            <p:sp>
              <p:nvSpPr>
                <p:cNvPr id="131" name="Oval 119"/>
                <p:cNvSpPr>
                  <a:spLocks noChangeArrowheads="1"/>
                </p:cNvSpPr>
                <p:nvPr/>
              </p:nvSpPr>
              <p:spPr bwMode="auto">
                <a:xfrm>
                  <a:off x="4725" y="1579"/>
                  <a:ext cx="195" cy="2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C4C7F"/>
                    </a:gs>
                    <a:gs pos="100000">
                      <a:srgbClr val="99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132" name="Oval 120"/>
                <p:cNvSpPr>
                  <a:spLocks noChangeArrowheads="1"/>
                </p:cNvSpPr>
                <p:nvPr/>
              </p:nvSpPr>
              <p:spPr bwMode="auto">
                <a:xfrm>
                  <a:off x="4784" y="1641"/>
                  <a:ext cx="77" cy="86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</p:grpSp>
          <p:grpSp>
            <p:nvGrpSpPr>
              <p:cNvPr id="127" name="Group 121"/>
              <p:cNvGrpSpPr>
                <a:grpSpLocks/>
              </p:cNvGrpSpPr>
              <p:nvPr/>
            </p:nvGrpSpPr>
            <p:grpSpPr bwMode="auto">
              <a:xfrm>
                <a:off x="4542" y="1482"/>
                <a:ext cx="195" cy="211"/>
                <a:chOff x="4542" y="1482"/>
                <a:chExt cx="195" cy="211"/>
              </a:xfrm>
            </p:grpSpPr>
            <p:sp>
              <p:nvSpPr>
                <p:cNvPr id="129" name="Oval 122"/>
                <p:cNvSpPr>
                  <a:spLocks noChangeArrowheads="1"/>
                </p:cNvSpPr>
                <p:nvPr/>
              </p:nvSpPr>
              <p:spPr bwMode="auto">
                <a:xfrm>
                  <a:off x="4542" y="1482"/>
                  <a:ext cx="195" cy="2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C4C7F"/>
                    </a:gs>
                    <a:gs pos="100000">
                      <a:srgbClr val="99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130" name="Oval 123"/>
                <p:cNvSpPr>
                  <a:spLocks noChangeArrowheads="1"/>
                </p:cNvSpPr>
                <p:nvPr/>
              </p:nvSpPr>
              <p:spPr bwMode="auto">
                <a:xfrm>
                  <a:off x="4606" y="1538"/>
                  <a:ext cx="77" cy="87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000000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</p:grp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4502" y="1710"/>
                <a:ext cx="204" cy="285"/>
              </a:xfrm>
              <a:custGeom>
                <a:avLst/>
                <a:gdLst>
                  <a:gd name="T0" fmla="*/ 90 w 204"/>
                  <a:gd name="T1" fmla="*/ 0 h 285"/>
                  <a:gd name="T2" fmla="*/ 67 w 204"/>
                  <a:gd name="T3" fmla="*/ 16 h 285"/>
                  <a:gd name="T4" fmla="*/ 45 w 204"/>
                  <a:gd name="T5" fmla="*/ 35 h 285"/>
                  <a:gd name="T6" fmla="*/ 15 w 204"/>
                  <a:gd name="T7" fmla="*/ 77 h 285"/>
                  <a:gd name="T8" fmla="*/ 0 w 204"/>
                  <a:gd name="T9" fmla="*/ 121 h 285"/>
                  <a:gd name="T10" fmla="*/ 7 w 204"/>
                  <a:gd name="T11" fmla="*/ 163 h 285"/>
                  <a:gd name="T12" fmla="*/ 37 w 204"/>
                  <a:gd name="T13" fmla="*/ 214 h 285"/>
                  <a:gd name="T14" fmla="*/ 60 w 204"/>
                  <a:gd name="T15" fmla="*/ 239 h 285"/>
                  <a:gd name="T16" fmla="*/ 90 w 204"/>
                  <a:gd name="T17" fmla="*/ 255 h 285"/>
                  <a:gd name="T18" fmla="*/ 128 w 204"/>
                  <a:gd name="T19" fmla="*/ 262 h 285"/>
                  <a:gd name="T20" fmla="*/ 165 w 204"/>
                  <a:gd name="T21" fmla="*/ 258 h 285"/>
                  <a:gd name="T22" fmla="*/ 180 w 204"/>
                  <a:gd name="T23" fmla="*/ 284 h 285"/>
                  <a:gd name="T24" fmla="*/ 203 w 204"/>
                  <a:gd name="T25" fmla="*/ 211 h 285"/>
                  <a:gd name="T26" fmla="*/ 128 w 204"/>
                  <a:gd name="T27" fmla="*/ 176 h 285"/>
                  <a:gd name="T28" fmla="*/ 143 w 204"/>
                  <a:gd name="T29" fmla="*/ 204 h 285"/>
                  <a:gd name="T30" fmla="*/ 113 w 204"/>
                  <a:gd name="T31" fmla="*/ 207 h 285"/>
                  <a:gd name="T32" fmla="*/ 75 w 204"/>
                  <a:gd name="T33" fmla="*/ 207 h 285"/>
                  <a:gd name="T34" fmla="*/ 52 w 204"/>
                  <a:gd name="T35" fmla="*/ 198 h 285"/>
                  <a:gd name="T36" fmla="*/ 30 w 204"/>
                  <a:gd name="T37" fmla="*/ 185 h 285"/>
                  <a:gd name="T38" fmla="*/ 30 w 204"/>
                  <a:gd name="T39" fmla="*/ 150 h 285"/>
                  <a:gd name="T40" fmla="*/ 52 w 204"/>
                  <a:gd name="T41" fmla="*/ 112 h 285"/>
                  <a:gd name="T42" fmla="*/ 83 w 204"/>
                  <a:gd name="T43" fmla="*/ 80 h 285"/>
                  <a:gd name="T44" fmla="*/ 120 w 204"/>
                  <a:gd name="T45" fmla="*/ 54 h 285"/>
                  <a:gd name="T46" fmla="*/ 90 w 204"/>
                  <a:gd name="T47" fmla="*/ 0 h 2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4"/>
                  <a:gd name="T73" fmla="*/ 0 h 285"/>
                  <a:gd name="T74" fmla="*/ 204 w 204"/>
                  <a:gd name="T75" fmla="*/ 285 h 2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4" h="285">
                    <a:moveTo>
                      <a:pt x="90" y="0"/>
                    </a:moveTo>
                    <a:lnTo>
                      <a:pt x="67" y="16"/>
                    </a:lnTo>
                    <a:lnTo>
                      <a:pt x="45" y="35"/>
                    </a:lnTo>
                    <a:lnTo>
                      <a:pt x="15" y="77"/>
                    </a:lnTo>
                    <a:lnTo>
                      <a:pt x="0" y="121"/>
                    </a:lnTo>
                    <a:lnTo>
                      <a:pt x="7" y="163"/>
                    </a:lnTo>
                    <a:lnTo>
                      <a:pt x="37" y="214"/>
                    </a:lnTo>
                    <a:lnTo>
                      <a:pt x="60" y="239"/>
                    </a:lnTo>
                    <a:lnTo>
                      <a:pt x="90" y="255"/>
                    </a:lnTo>
                    <a:lnTo>
                      <a:pt x="128" y="262"/>
                    </a:lnTo>
                    <a:lnTo>
                      <a:pt x="165" y="258"/>
                    </a:lnTo>
                    <a:lnTo>
                      <a:pt x="180" y="284"/>
                    </a:lnTo>
                    <a:lnTo>
                      <a:pt x="203" y="211"/>
                    </a:lnTo>
                    <a:lnTo>
                      <a:pt x="128" y="176"/>
                    </a:lnTo>
                    <a:lnTo>
                      <a:pt x="143" y="204"/>
                    </a:lnTo>
                    <a:lnTo>
                      <a:pt x="113" y="207"/>
                    </a:lnTo>
                    <a:lnTo>
                      <a:pt x="75" y="207"/>
                    </a:lnTo>
                    <a:lnTo>
                      <a:pt x="52" y="198"/>
                    </a:lnTo>
                    <a:lnTo>
                      <a:pt x="30" y="185"/>
                    </a:lnTo>
                    <a:lnTo>
                      <a:pt x="30" y="150"/>
                    </a:lnTo>
                    <a:lnTo>
                      <a:pt x="52" y="112"/>
                    </a:lnTo>
                    <a:lnTo>
                      <a:pt x="83" y="80"/>
                    </a:lnTo>
                    <a:lnTo>
                      <a:pt x="120" y="54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kumimoji="1" lang="en-US" sz="2800" smtClean="0">
                  <a:solidFill>
                    <a:srgbClr val="000000"/>
                  </a:solidFill>
                  <a:latin typeface="Times" pitchFamily="1" charset="0"/>
                  <a:cs typeface="Osaka" pitchFamily="1" charset="-128"/>
                </a:endParaRPr>
              </a:p>
            </p:txBody>
          </p:sp>
        </p:grpSp>
        <p:sp>
          <p:nvSpPr>
            <p:cNvPr id="100" name="Oval 125"/>
            <p:cNvSpPr>
              <a:spLocks noChangeArrowheads="1"/>
            </p:cNvSpPr>
            <p:nvPr/>
          </p:nvSpPr>
          <p:spPr bwMode="auto">
            <a:xfrm>
              <a:off x="7279299" y="1135858"/>
              <a:ext cx="1045789" cy="130534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1" name="Oval 126"/>
            <p:cNvSpPr>
              <a:spLocks noChangeArrowheads="1"/>
            </p:cNvSpPr>
            <p:nvPr/>
          </p:nvSpPr>
          <p:spPr bwMode="auto">
            <a:xfrm>
              <a:off x="7745275" y="1163179"/>
              <a:ext cx="109284" cy="9562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2" name="Oval 127"/>
            <p:cNvSpPr>
              <a:spLocks noChangeArrowheads="1"/>
            </p:cNvSpPr>
            <p:nvPr/>
          </p:nvSpPr>
          <p:spPr bwMode="auto">
            <a:xfrm>
              <a:off x="7440190" y="894521"/>
              <a:ext cx="242854" cy="248925"/>
            </a:xfrm>
            <a:prstGeom prst="ellipse">
              <a:avLst/>
            </a:prstGeom>
            <a:gradFill rotWithShape="0">
              <a:gsLst>
                <a:gs pos="0">
                  <a:srgbClr val="4C4C7F"/>
                </a:gs>
                <a:gs pos="100000">
                  <a:srgbClr val="9999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3" name="Oval 128"/>
            <p:cNvSpPr>
              <a:spLocks noChangeArrowheads="1"/>
            </p:cNvSpPr>
            <p:nvPr/>
          </p:nvSpPr>
          <p:spPr bwMode="auto">
            <a:xfrm>
              <a:off x="7528225" y="990146"/>
              <a:ext cx="94106" cy="101695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4" name="Oval 129"/>
            <p:cNvSpPr>
              <a:spLocks noChangeArrowheads="1"/>
            </p:cNvSpPr>
            <p:nvPr/>
          </p:nvSpPr>
          <p:spPr bwMode="auto">
            <a:xfrm>
              <a:off x="7988129" y="885414"/>
              <a:ext cx="242854" cy="248925"/>
            </a:xfrm>
            <a:prstGeom prst="ellipse">
              <a:avLst/>
            </a:prstGeom>
            <a:gradFill rotWithShape="0">
              <a:gsLst>
                <a:gs pos="0">
                  <a:srgbClr val="4C4C7F"/>
                </a:gs>
                <a:gs pos="100000">
                  <a:srgbClr val="9999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5" name="Oval 130"/>
            <p:cNvSpPr>
              <a:spLocks noChangeArrowheads="1"/>
            </p:cNvSpPr>
            <p:nvPr/>
          </p:nvSpPr>
          <p:spPr bwMode="auto">
            <a:xfrm>
              <a:off x="8076163" y="981039"/>
              <a:ext cx="94106" cy="101695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06" name="Line 131"/>
            <p:cNvSpPr>
              <a:spLocks noChangeShapeType="1"/>
            </p:cNvSpPr>
            <p:nvPr/>
          </p:nvSpPr>
          <p:spPr bwMode="auto">
            <a:xfrm>
              <a:off x="5608161" y="1192017"/>
              <a:ext cx="1587657" cy="166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07" name="Line 132"/>
            <p:cNvSpPr>
              <a:spLocks noChangeShapeType="1"/>
            </p:cNvSpPr>
            <p:nvPr/>
          </p:nvSpPr>
          <p:spPr bwMode="auto">
            <a:xfrm>
              <a:off x="7253496" y="2004060"/>
              <a:ext cx="453834" cy="11672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08" name="Line 133"/>
            <p:cNvSpPr>
              <a:spLocks noChangeShapeType="1"/>
            </p:cNvSpPr>
            <p:nvPr/>
          </p:nvSpPr>
          <p:spPr bwMode="auto">
            <a:xfrm>
              <a:off x="6995463" y="2664319"/>
              <a:ext cx="676955" cy="5570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09" name="Line 134"/>
            <p:cNvSpPr>
              <a:spLocks noChangeShapeType="1"/>
            </p:cNvSpPr>
            <p:nvPr/>
          </p:nvSpPr>
          <p:spPr bwMode="auto">
            <a:xfrm>
              <a:off x="7569206" y="1782456"/>
              <a:ext cx="2140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10" name="Line 135"/>
            <p:cNvSpPr>
              <a:spLocks noChangeShapeType="1"/>
            </p:cNvSpPr>
            <p:nvPr/>
          </p:nvSpPr>
          <p:spPr bwMode="auto">
            <a:xfrm flipV="1">
              <a:off x="6995463" y="2125487"/>
              <a:ext cx="986594" cy="10624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11" name="Line 136"/>
            <p:cNvSpPr>
              <a:spLocks noChangeShapeType="1"/>
            </p:cNvSpPr>
            <p:nvPr/>
          </p:nvSpPr>
          <p:spPr bwMode="auto">
            <a:xfrm flipV="1">
              <a:off x="6995463" y="2099684"/>
              <a:ext cx="789275" cy="4280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12" name="Text Box 137"/>
            <p:cNvSpPr txBox="1">
              <a:spLocks noChangeArrowheads="1"/>
            </p:cNvSpPr>
            <p:nvPr/>
          </p:nvSpPr>
          <p:spPr bwMode="auto">
            <a:xfrm rot="112008" flipH="1">
              <a:off x="2596773" y="1780827"/>
              <a:ext cx="1173288" cy="34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smtClean="0">
                  <a:latin typeface="Arial" pitchFamily="1" charset="0"/>
                  <a:cs typeface="Osaka" pitchFamily="1" charset="-128"/>
                </a:rPr>
                <a:t>FFR3</a:t>
              </a:r>
              <a:endParaRPr lang="en-US" sz="1600" b="1" dirty="0">
                <a:latin typeface="Arial" pitchFamily="1" charset="0"/>
                <a:cs typeface="Osaka" pitchFamily="1" charset="-128"/>
              </a:endParaRPr>
            </a:p>
          </p:txBody>
        </p:sp>
        <p:sp>
          <p:nvSpPr>
            <p:cNvPr id="113" name="Text Box 138"/>
            <p:cNvSpPr txBox="1">
              <a:spLocks noChangeArrowheads="1"/>
            </p:cNvSpPr>
            <p:nvPr/>
          </p:nvSpPr>
          <p:spPr bwMode="auto">
            <a:xfrm>
              <a:off x="5699231" y="4810540"/>
              <a:ext cx="1276398" cy="38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1" charset="0"/>
                  <a:cs typeface="Osaka" pitchFamily="1" charset="-128"/>
                </a:rPr>
                <a:t>Adhesion</a:t>
              </a:r>
            </a:p>
          </p:txBody>
        </p:sp>
        <p:sp>
          <p:nvSpPr>
            <p:cNvPr id="114" name="Text Box 141"/>
            <p:cNvSpPr txBox="1">
              <a:spLocks noChangeArrowheads="1"/>
            </p:cNvSpPr>
            <p:nvPr/>
          </p:nvSpPr>
          <p:spPr bwMode="auto">
            <a:xfrm>
              <a:off x="8039735" y="1184429"/>
              <a:ext cx="377942" cy="26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1" charset="0"/>
                  <a:cs typeface="Osaka" pitchFamily="1" charset="-128"/>
                </a:rPr>
                <a:t>SC</a:t>
              </a:r>
            </a:p>
          </p:txBody>
        </p:sp>
        <p:sp>
          <p:nvSpPr>
            <p:cNvPr id="115" name="Rectangle 142"/>
            <p:cNvSpPr>
              <a:spLocks noChangeArrowheads="1"/>
            </p:cNvSpPr>
            <p:nvPr/>
          </p:nvSpPr>
          <p:spPr bwMode="auto">
            <a:xfrm rot="1319511">
              <a:off x="3329889" y="2248432"/>
              <a:ext cx="226157" cy="2064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16" name="AutoShape 143"/>
            <p:cNvSpPr>
              <a:spLocks noChangeArrowheads="1"/>
            </p:cNvSpPr>
            <p:nvPr/>
          </p:nvSpPr>
          <p:spPr bwMode="auto">
            <a:xfrm rot="17706330">
              <a:off x="3379977" y="1844688"/>
              <a:ext cx="341513" cy="265621"/>
            </a:xfrm>
            <a:prstGeom prst="triangle">
              <a:avLst>
                <a:gd name="adj" fmla="val 49986"/>
              </a:avLst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17" name="Rectangle 144"/>
            <p:cNvSpPr>
              <a:spLocks noChangeArrowheads="1"/>
            </p:cNvSpPr>
            <p:nvPr/>
          </p:nvSpPr>
          <p:spPr bwMode="auto">
            <a:xfrm>
              <a:off x="2918555" y="1418176"/>
              <a:ext cx="729783" cy="34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Arial" pitchFamily="1" charset="0"/>
                  <a:cs typeface="Osaka" pitchFamily="1" charset="-128"/>
                </a:rPr>
                <a:t>CD40</a:t>
              </a:r>
            </a:p>
          </p:txBody>
        </p:sp>
        <p:sp>
          <p:nvSpPr>
            <p:cNvPr id="118" name="Rectangle 145"/>
            <p:cNvSpPr>
              <a:spLocks noChangeArrowheads="1"/>
            </p:cNvSpPr>
            <p:nvPr/>
          </p:nvSpPr>
          <p:spPr bwMode="auto">
            <a:xfrm rot="21458976">
              <a:off x="2670629" y="2154215"/>
              <a:ext cx="600583" cy="34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Arial" pitchFamily="1" charset="0"/>
                  <a:cs typeface="Osaka" pitchFamily="1" charset="-128"/>
                </a:rPr>
                <a:t>CS1</a:t>
              </a:r>
            </a:p>
          </p:txBody>
        </p:sp>
        <p:sp>
          <p:nvSpPr>
            <p:cNvPr id="119" name="Rectangle 146"/>
            <p:cNvSpPr>
              <a:spLocks noChangeArrowheads="1"/>
            </p:cNvSpPr>
            <p:nvPr/>
          </p:nvSpPr>
          <p:spPr bwMode="auto">
            <a:xfrm>
              <a:off x="2326599" y="2591463"/>
              <a:ext cx="976588" cy="34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Arial" pitchFamily="1" charset="0"/>
                  <a:cs typeface="Osaka" pitchFamily="1" charset="-128"/>
                </a:rPr>
                <a:t>BAFF-R</a:t>
              </a:r>
            </a:p>
          </p:txBody>
        </p:sp>
        <p:sp>
          <p:nvSpPr>
            <p:cNvPr id="120" name="Freeform 147"/>
            <p:cNvSpPr>
              <a:spLocks/>
            </p:cNvSpPr>
            <p:nvPr/>
          </p:nvSpPr>
          <p:spPr bwMode="auto">
            <a:xfrm rot="6224368">
              <a:off x="3543145" y="1452326"/>
              <a:ext cx="396156" cy="379459"/>
            </a:xfrm>
            <a:custGeom>
              <a:avLst/>
              <a:gdLst>
                <a:gd name="T0" fmla="*/ 0 w 261"/>
                <a:gd name="T1" fmla="*/ 2147483647 h 250"/>
                <a:gd name="T2" fmla="*/ 2147483647 w 261"/>
                <a:gd name="T3" fmla="*/ 2147483647 h 250"/>
                <a:gd name="T4" fmla="*/ 2147483647 w 261"/>
                <a:gd name="T5" fmla="*/ 2147483647 h 250"/>
                <a:gd name="T6" fmla="*/ 2147483647 w 261"/>
                <a:gd name="T7" fmla="*/ 2147483647 h 250"/>
                <a:gd name="T8" fmla="*/ 2147483647 w 261"/>
                <a:gd name="T9" fmla="*/ 0 h 250"/>
                <a:gd name="T10" fmla="*/ 0 w 261"/>
                <a:gd name="T11" fmla="*/ 2147483647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250"/>
                <a:gd name="T20" fmla="*/ 261 w 261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250">
                  <a:moveTo>
                    <a:pt x="0" y="176"/>
                  </a:moveTo>
                  <a:lnTo>
                    <a:pt x="144" y="102"/>
                  </a:lnTo>
                  <a:lnTo>
                    <a:pt x="190" y="249"/>
                  </a:lnTo>
                  <a:lnTo>
                    <a:pt x="260" y="78"/>
                  </a:lnTo>
                  <a:lnTo>
                    <a:pt x="66" y="0"/>
                  </a:lnTo>
                  <a:lnTo>
                    <a:pt x="0" y="17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0949" tIns="45477" rIns="90949" bIns="45477">
              <a:prstTxWarp prst="textNoShape">
                <a:avLst/>
              </a:prstTxWarp>
            </a:bodyPr>
            <a:lstStyle/>
            <a:p>
              <a:endParaRPr kumimoji="1" lang="en-US" sz="2800" smtClean="0">
                <a:solidFill>
                  <a:srgbClr val="000000"/>
                </a:solidFill>
                <a:latin typeface="Times" pitchFamily="1" charset="0"/>
                <a:cs typeface="Osaka" pitchFamily="1" charset="-128"/>
              </a:endParaRPr>
            </a:p>
          </p:txBody>
        </p:sp>
        <p:sp>
          <p:nvSpPr>
            <p:cNvPr id="121" name="Text Box 148"/>
            <p:cNvSpPr txBox="1">
              <a:spLocks noChangeArrowheads="1"/>
            </p:cNvSpPr>
            <p:nvPr/>
          </p:nvSpPr>
          <p:spPr bwMode="auto">
            <a:xfrm>
              <a:off x="789697" y="1729332"/>
              <a:ext cx="1541424" cy="66735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1" charset="0"/>
                  <a:cs typeface="Osaka" pitchFamily="1" charset="-128"/>
                </a:rPr>
                <a:t>Cell surface</a:t>
              </a:r>
            </a:p>
            <a:p>
              <a:r>
                <a:rPr lang="en-US" b="1" dirty="0">
                  <a:latin typeface="Arial" pitchFamily="1" charset="0"/>
                  <a:cs typeface="Osaka" pitchFamily="1" charset="-128"/>
                </a:rPr>
                <a:t>targets</a:t>
              </a:r>
            </a:p>
          </p:txBody>
        </p:sp>
        <p:sp>
          <p:nvSpPr>
            <p:cNvPr id="122" name="Rectangle 149"/>
            <p:cNvSpPr>
              <a:spLocks noChangeArrowheads="1"/>
            </p:cNvSpPr>
            <p:nvPr/>
          </p:nvSpPr>
          <p:spPr bwMode="auto">
            <a:xfrm rot="20984026">
              <a:off x="3370870" y="2961815"/>
              <a:ext cx="166962" cy="300532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949" tIns="45477" rIns="90949" bIns="45477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23" name="Rectangle 150"/>
            <p:cNvSpPr>
              <a:spLocks noChangeArrowheads="1"/>
            </p:cNvSpPr>
            <p:nvPr/>
          </p:nvSpPr>
          <p:spPr bwMode="auto">
            <a:xfrm>
              <a:off x="2440436" y="2945119"/>
              <a:ext cx="918614" cy="34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949" tIns="45477" rIns="90949" bIns="45477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Arial" pitchFamily="1" charset="0"/>
                  <a:cs typeface="Osaka" pitchFamily="1" charset="-128"/>
                </a:rPr>
                <a:t>VEGFR</a:t>
              </a:r>
            </a:p>
          </p:txBody>
        </p:sp>
      </p:grpSp>
      <p:sp>
        <p:nvSpPr>
          <p:cNvPr id="150" name="Textfeld 149"/>
          <p:cNvSpPr txBox="1"/>
          <p:nvPr/>
        </p:nvSpPr>
        <p:spPr>
          <a:xfrm>
            <a:off x="457200" y="169476"/>
            <a:ext cx="8686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Neue Angriffspunkte in der Behandlung des MM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3954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t20114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1598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457200" y="171535"/>
            <a:ext cx="8219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/>
              <a:t>Neue Angriffspunkte in der Behandlung des MM </a:t>
            </a:r>
            <a:endParaRPr lang="de-DE" sz="3600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48064" y="5716691"/>
            <a:ext cx="3382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600" b="1" dirty="0" err="1"/>
              <a:t>Myelom</a:t>
            </a:r>
            <a:endParaRPr lang="de-DE" altLang="de-DE" sz="1600" b="1" dirty="0"/>
          </a:p>
          <a:p>
            <a:pPr eaLnBrk="1" hangingPunct="1"/>
            <a:r>
              <a:rPr lang="de-DE" altLang="de-DE" sz="1600" dirty="0"/>
              <a:t>Mögliche </a:t>
            </a:r>
            <a:r>
              <a:rPr lang="de-DE" altLang="de-DE" sz="1600" dirty="0" smtClean="0"/>
              <a:t>Targets: CD44</a:t>
            </a:r>
            <a:r>
              <a:rPr lang="de-DE" altLang="de-DE" sz="1600" dirty="0"/>
              <a:t>, BCMA</a:t>
            </a:r>
          </a:p>
          <a:p>
            <a:pPr eaLnBrk="1" hangingPunct="1"/>
            <a:r>
              <a:rPr lang="de-DE" altLang="de-DE" sz="1600" dirty="0"/>
              <a:t>Abstract 949, </a:t>
            </a:r>
            <a:r>
              <a:rPr lang="de-DE" altLang="de-DE" sz="1600" dirty="0" smtClean="0"/>
              <a:t>937 ASH 2013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2049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338438"/>
            <a:ext cx="7452828" cy="53624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3" name="Textfeld 2"/>
          <p:cNvSpPr txBox="1"/>
          <p:nvPr/>
        </p:nvSpPr>
        <p:spPr>
          <a:xfrm>
            <a:off x="457200" y="169476"/>
            <a:ext cx="8229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/>
              <a:t>Neue Angriffspunkte in der Behandlung des MM 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4804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334148"/>
              </p:ext>
            </p:extLst>
          </p:nvPr>
        </p:nvGraphicFramePr>
        <p:xfrm>
          <a:off x="395536" y="779976"/>
          <a:ext cx="8028892" cy="59404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1628"/>
                <a:gridCol w="2369831"/>
                <a:gridCol w="1949378"/>
                <a:gridCol w="2408055"/>
              </a:tblGrid>
              <a:tr h="270631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Target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Agent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Clinical </a:t>
                      </a:r>
                      <a:r>
                        <a:rPr lang="de-DE" sz="1200" dirty="0" err="1"/>
                        <a:t>study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phase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Single agent (S)/combination (C)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/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Activin</a:t>
                      </a:r>
                      <a:r>
                        <a:rPr lang="de-DE" sz="1200" dirty="0"/>
                        <a:t> 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Sotatercept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I/II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S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BAFF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Tabalumab</a:t>
                      </a:r>
                      <a:r>
                        <a:rPr lang="de-DE" sz="1200" dirty="0"/>
                        <a:t> (</a:t>
                      </a:r>
                      <a:r>
                        <a:rPr lang="de-DE" sz="1200" dirty="0" err="1"/>
                        <a:t>mAb</a:t>
                      </a:r>
                      <a:r>
                        <a:rPr lang="de-DE" sz="1200" dirty="0"/>
                        <a:t>)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I/II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S, C (lenalidomide)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9191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CD38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/>
                        <a:t>Daratumumab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II/III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lenalidomide</a:t>
                      </a:r>
                      <a:r>
                        <a:rPr lang="de-DE" sz="1400" b="1" dirty="0" smtClean="0"/>
                        <a:t>, </a:t>
                      </a:r>
                      <a:r>
                        <a:rPr lang="de-DE" sz="1400" b="1" dirty="0" err="1" smtClean="0"/>
                        <a:t>dexamethasone</a:t>
                      </a:r>
                      <a:endParaRPr lang="de-DE" sz="1400" b="1" dirty="0" smtClean="0"/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5604">
                <a:tc>
                  <a:txBody>
                    <a:bodyPr/>
                    <a:lstStyle/>
                    <a:p>
                      <a:pPr algn="l"/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SAR650984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Ib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lenalidomide</a:t>
                      </a:r>
                      <a:r>
                        <a:rPr lang="de-DE" sz="1400" b="1" dirty="0" smtClean="0"/>
                        <a:t>, </a:t>
                      </a:r>
                      <a:r>
                        <a:rPr lang="de-DE" sz="1400" b="1" dirty="0" err="1" smtClean="0"/>
                        <a:t>dexamethasone</a:t>
                      </a:r>
                      <a:endParaRPr lang="de-DE" sz="1400" b="1" dirty="0" smtClean="0"/>
                    </a:p>
                    <a:p>
                      <a:pPr algn="ctr"/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MOR202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CD40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Dacetuzumab (SGN-40)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Ib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S, C (</a:t>
                      </a:r>
                      <a:r>
                        <a:rPr lang="de-DE" sz="1050" dirty="0" err="1"/>
                        <a:t>lenalidomide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Lucatumumab (HCD122)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CD56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huN901-DM1 (C-mAb)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CD74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Milatuzumab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I/II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579"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CD138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BT062 (mAb-DM4)</a:t>
                      </a:r>
                      <a:endParaRPr lang="de-DE" sz="120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9191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CS1</a:t>
                      </a:r>
                      <a:endParaRPr lang="de-DE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/>
                        <a:t>Elotuzumab</a:t>
                      </a:r>
                      <a:endParaRPr lang="de-DE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II/III</a:t>
                      </a:r>
                      <a:endParaRPr lang="de-DE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lenalidomide</a:t>
                      </a:r>
                      <a:r>
                        <a:rPr lang="de-DE" sz="1600" b="1" dirty="0"/>
                        <a:t>, </a:t>
                      </a:r>
                      <a:r>
                        <a:rPr lang="de-DE" sz="1600" b="1" dirty="0" err="1" smtClean="0"/>
                        <a:t>bortezomib</a:t>
                      </a:r>
                      <a:endParaRPr lang="de-DE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 dirty="0"/>
                        <a:t>CXCR3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Plerixafor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C (</a:t>
                      </a:r>
                      <a:r>
                        <a:rPr lang="de-DE" sz="1050" dirty="0" err="1"/>
                        <a:t>bortezomib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 dirty="0"/>
                        <a:t>HM1.24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anti-HM1.24 (</a:t>
                      </a:r>
                      <a:r>
                        <a:rPr lang="de-DE" sz="1050" dirty="0" err="1"/>
                        <a:t>mAb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IGF-1/R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CP-751,871 (</a:t>
                      </a:r>
                      <a:r>
                        <a:rPr lang="de-DE" sz="1050" dirty="0" err="1"/>
                        <a:t>mAb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I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EM164 (</a:t>
                      </a:r>
                      <a:r>
                        <a:rPr lang="de-DE" sz="1050" dirty="0" err="1"/>
                        <a:t>mAb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IL-6/R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Siltuximab</a:t>
                      </a:r>
                      <a:r>
                        <a:rPr lang="de-DE" sz="1050" dirty="0"/>
                        <a:t> (</a:t>
                      </a:r>
                      <a:r>
                        <a:rPr lang="de-DE" sz="1050" dirty="0" err="1"/>
                        <a:t>mAb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S, C (</a:t>
                      </a:r>
                      <a:r>
                        <a:rPr lang="de-DE" sz="1050" dirty="0" err="1"/>
                        <a:t>bortezomib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KIR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IPH101 (mAb)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I/II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MUC1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AR20.5 (mAb)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I/II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RANKL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Denosumab (mAb)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I/II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TRAIL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Apo2L/TRAIL (Apo2 ligand)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Mapatumumab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I/II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r>
                        <a:rPr lang="de-DE" sz="1050"/>
                        <a:t>VEGF/R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Bevacizumab</a:t>
                      </a:r>
                      <a:r>
                        <a:rPr lang="de-DE" sz="1050" dirty="0"/>
                        <a:t> (</a:t>
                      </a:r>
                      <a:r>
                        <a:rPr lang="de-DE" sz="1050" dirty="0" err="1"/>
                        <a:t>mAb</a:t>
                      </a:r>
                      <a:r>
                        <a:rPr lang="de-DE" sz="1050" dirty="0"/>
                        <a:t>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II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215">
                <a:tc>
                  <a:txBody>
                    <a:bodyPr/>
                    <a:lstStyle/>
                    <a:p>
                      <a:pPr algn="l"/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SU5416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II</a:t>
                      </a:r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493">
                <a:tc>
                  <a:txBody>
                    <a:bodyPr/>
                    <a:lstStyle/>
                    <a:p>
                      <a:pPr algn="l"/>
                      <a:endParaRPr lang="de-DE" sz="1050" b="1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Vandetanib</a:t>
                      </a:r>
                      <a:r>
                        <a:rPr lang="de-DE" sz="1050" dirty="0"/>
                        <a:t> (ZD6474)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II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</a:t>
                      </a:r>
                      <a:endParaRPr lang="de-DE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35085" marR="35085" marT="17542" marB="1754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35140" y="97468"/>
            <a:ext cx="79532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Neue Angriffspunkte in der Behandlung des MM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213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188640"/>
            <a:ext cx="68407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 smtClean="0">
                <a:ea typeface="ＭＳ Ｐゴシック" pitchFamily="34" charset="-128"/>
              </a:rPr>
              <a:t>Verbessertes</a:t>
            </a:r>
            <a:r>
              <a:rPr lang="en-US" altLang="en-US" sz="3600" b="1" dirty="0" smtClean="0">
                <a:ea typeface="ＭＳ Ｐゴシック" pitchFamily="34" charset="-128"/>
              </a:rPr>
              <a:t> </a:t>
            </a:r>
            <a:r>
              <a:rPr lang="en-US" altLang="en-US" sz="3600" b="1" dirty="0" err="1" smtClean="0">
                <a:ea typeface="ＭＳ Ｐゴシック" pitchFamily="34" charset="-128"/>
              </a:rPr>
              <a:t>Gesamtüberleben</a:t>
            </a:r>
            <a:endParaRPr lang="en-US" altLang="en-US" sz="3600" b="1" dirty="0" smtClean="0">
              <a:ea typeface="ＭＳ Ｐゴシック" pitchFamily="34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8877"/>
            <a:ext cx="8496944" cy="3866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8" name="Rectangle 1"/>
          <p:cNvSpPr/>
          <p:nvPr/>
        </p:nvSpPr>
        <p:spPr>
          <a:xfrm>
            <a:off x="330068" y="5208875"/>
            <a:ext cx="3025700" cy="276999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r>
              <a:rPr lang="en-US" sz="1200" b="1" dirty="0" smtClean="0"/>
              <a:t>Kumar </a:t>
            </a:r>
            <a:r>
              <a:rPr lang="en-US" sz="1200" b="1" dirty="0"/>
              <a:t>SK, et al. </a:t>
            </a:r>
            <a:r>
              <a:rPr lang="en-US" sz="1200" b="1" i="1" dirty="0"/>
              <a:t>Blood</a:t>
            </a:r>
            <a:r>
              <a:rPr lang="en-US" sz="1200" b="1" dirty="0"/>
              <a:t>. </a:t>
            </a:r>
            <a:r>
              <a:rPr lang="en-US" sz="1200" b="1" dirty="0" smtClean="0"/>
              <a:t>2008;111:2516-2520.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20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1709</Words>
  <Application>Microsoft Office PowerPoint</Application>
  <PresentationFormat>Bildschirmpräsentation (4:3)</PresentationFormat>
  <Paragraphs>599</Paragraphs>
  <Slides>35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</vt:lpstr>
      <vt:lpstr>PowerPoint-Präsentation</vt:lpstr>
      <vt:lpstr>Altersspezifische Neuerkrankungsrate pro 100.000 Einwohner (2005-2009)</vt:lpstr>
      <vt:lpstr>PowerPoint-Präsentation</vt:lpstr>
      <vt:lpstr>PowerPoint-Präsentation</vt:lpstr>
      <vt:lpstr>PowerPoint-Präsentation</vt:lpstr>
      <vt:lpstr>Neue Angriffspunkte in der Behandlung des MM </vt:lpstr>
      <vt:lpstr>PowerPoint-Präsentation</vt:lpstr>
      <vt:lpstr>PowerPoint-Präsentation</vt:lpstr>
      <vt:lpstr>PowerPoint-Präsentation</vt:lpstr>
      <vt:lpstr>Neue Substanzen  verbessern das Überleben</vt:lpstr>
      <vt:lpstr>Paradigmenwechsel  in der Myelomtherapie</vt:lpstr>
      <vt:lpstr> Ixazomib </vt:lpstr>
      <vt:lpstr>Neue Substanzen in der Myelomtherapie</vt:lpstr>
      <vt:lpstr>  Carfilzomib  </vt:lpstr>
      <vt:lpstr> PANORAMA-1 Phase III: Panobinostat + BTZ + Dexa in relapsierten/refraktären MM Pat. </vt:lpstr>
      <vt:lpstr> Pomalidomid </vt:lpstr>
      <vt:lpstr> Elotuzumab </vt:lpstr>
      <vt:lpstr>Daratumumab </vt:lpstr>
      <vt:lpstr>SAR650984</vt:lpstr>
      <vt:lpstr>Indatuximab Ravtansine</vt:lpstr>
      <vt:lpstr> Siltuximab, Antikörpertherapie gegen  Interleukin-6 </vt:lpstr>
      <vt:lpstr> ARRY-520 (Filanesib) </vt:lpstr>
      <vt:lpstr> LGH-447 </vt:lpstr>
      <vt:lpstr>Ausblick</vt:lpstr>
      <vt:lpstr>ADMYRE- Studie</vt:lpstr>
      <vt:lpstr>ADMYRE- Studie</vt:lpstr>
      <vt:lpstr>ADMYRE- Studie</vt:lpstr>
      <vt:lpstr>Ergebnisse</vt:lpstr>
      <vt:lpstr>Plitidepsin (Aplidin)</vt:lpstr>
      <vt:lpstr> Plitidepsin (APLIDIN) </vt:lpstr>
      <vt:lpstr>PowerPoint-Präsentation</vt:lpstr>
      <vt:lpstr>PowerPoint-Präsentation</vt:lpstr>
      <vt:lpstr>PowerPoint-Präsentation</vt:lpstr>
      <vt:lpstr>Ausblick</vt:lpstr>
      <vt:lpstr>PowerPoint-Präsentation</vt:lpstr>
    </vt:vector>
  </TitlesOfParts>
  <Company>Tilak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stalei04</dc:creator>
  <cp:lastModifiedBy>MM</cp:lastModifiedBy>
  <cp:revision>152</cp:revision>
  <dcterms:created xsi:type="dcterms:W3CDTF">2014-11-10T18:11:29Z</dcterms:created>
  <dcterms:modified xsi:type="dcterms:W3CDTF">2014-12-16T12:59:27Z</dcterms:modified>
</cp:coreProperties>
</file>